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8" r:id="rId53"/>
    <p:sldId id="309" r:id="rId54"/>
    <p:sldId id="310" r:id="rId55"/>
    <p:sldId id="311" r:id="rId56"/>
    <p:sldId id="312" r:id="rId57"/>
    <p:sldId id="313" r:id="rId58"/>
    <p:sldId id="314" r:id="rId59"/>
    <p:sldId id="307" r:id="rId60"/>
    <p:sldId id="315" r:id="rId61"/>
    <p:sldId id="316" r:id="rId62"/>
    <p:sldId id="317" r:id="rId63"/>
    <p:sldId id="318" r:id="rId64"/>
    <p:sldId id="319" r:id="rId65"/>
    <p:sldId id="320" r:id="rId66"/>
    <p:sldId id="321" r:id="rId67"/>
    <p:sldId id="322" r:id="rId68"/>
    <p:sldId id="323" r:id="rId69"/>
    <p:sldId id="325" r:id="rId70"/>
    <p:sldId id="324"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4" d="100"/>
          <a:sy n="84" d="100"/>
        </p:scale>
        <p:origin x="-96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شكل حر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عنوان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8C9B5362-8D1D-4B1E-833A-BBE586151A81}" type="datetimeFigureOut">
              <a:rPr lang="ar-IQ" smtClean="0"/>
              <a:pPr/>
              <a:t>21/03/1441</a:t>
            </a:fld>
            <a:endParaRPr lang="ar-IQ"/>
          </a:p>
        </p:txBody>
      </p:sp>
      <p:sp>
        <p:nvSpPr>
          <p:cNvPr id="19" name="عنصر نائب للتذييل 18"/>
          <p:cNvSpPr>
            <a:spLocks noGrp="1"/>
          </p:cNvSpPr>
          <p:nvPr>
            <p:ph type="ftr" sz="quarter" idx="11"/>
          </p:nvPr>
        </p:nvSpPr>
        <p:spPr/>
        <p:txBody>
          <a:bodyPr/>
          <a:lstStyle/>
          <a:p>
            <a:endParaRPr lang="ar-IQ"/>
          </a:p>
        </p:txBody>
      </p:sp>
      <p:sp>
        <p:nvSpPr>
          <p:cNvPr id="27" name="عنصر نائب لرقم الشريحة 26"/>
          <p:cNvSpPr>
            <a:spLocks noGrp="1"/>
          </p:cNvSpPr>
          <p:nvPr>
            <p:ph type="sldNum" sz="quarter" idx="12"/>
          </p:nvPr>
        </p:nvSpPr>
        <p:spPr/>
        <p:txBody>
          <a:bodyPr/>
          <a:lstStyle/>
          <a:p>
            <a:fld id="{CE45A0A6-B3CB-4401-B5D1-808D956FBA63}"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8C9B5362-8D1D-4B1E-833A-BBE586151A81}" type="datetimeFigureOut">
              <a:rPr lang="ar-IQ" smtClean="0"/>
              <a:pPr/>
              <a:t>21/03/1441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E45A0A6-B3CB-4401-B5D1-808D956FBA63}"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8C9B5362-8D1D-4B1E-833A-BBE586151A81}" type="datetimeFigureOut">
              <a:rPr lang="ar-IQ" smtClean="0"/>
              <a:pPr/>
              <a:t>21/03/1441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E45A0A6-B3CB-4401-B5D1-808D956FBA63}"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8C9B5362-8D1D-4B1E-833A-BBE586151A81}" type="datetimeFigureOut">
              <a:rPr lang="ar-IQ" smtClean="0"/>
              <a:pPr/>
              <a:t>21/03/1441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E45A0A6-B3CB-4401-B5D1-808D956FBA63}"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شكل حر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عنوان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C9B5362-8D1D-4B1E-833A-BBE586151A81}" type="datetimeFigureOut">
              <a:rPr lang="ar-IQ" smtClean="0"/>
              <a:pPr/>
              <a:t>21/03/1441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E45A0A6-B3CB-4401-B5D1-808D956FBA63}"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8C9B5362-8D1D-4B1E-833A-BBE586151A81}" type="datetimeFigureOut">
              <a:rPr lang="ar-IQ" smtClean="0"/>
              <a:pPr/>
              <a:t>21/03/1441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E45A0A6-B3CB-4401-B5D1-808D956FBA63}"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8C9B5362-8D1D-4B1E-833A-BBE586151A81}" type="datetimeFigureOut">
              <a:rPr lang="ar-IQ" smtClean="0"/>
              <a:pPr/>
              <a:t>21/03/1441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CE45A0A6-B3CB-4401-B5D1-808D956FBA63}"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320"/>
            <a:ext cx="7470648" cy="1143000"/>
          </a:xfrm>
        </p:spPr>
        <p:txBody>
          <a:bodyPr anchor="ctr"/>
          <a:lstStyle>
            <a:lvl1pPr algn="l">
              <a:defRPr sz="4600"/>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8C9B5362-8D1D-4B1E-833A-BBE586151A81}" type="datetimeFigureOut">
              <a:rPr lang="ar-IQ" smtClean="0"/>
              <a:pPr/>
              <a:t>21/03/1441</a:t>
            </a:fld>
            <a:endParaRPr lang="ar-IQ"/>
          </a:p>
        </p:txBody>
      </p:sp>
      <p:sp>
        <p:nvSpPr>
          <p:cNvPr id="8" name="عنصر نائب لرقم الشريحة 7"/>
          <p:cNvSpPr>
            <a:spLocks noGrp="1"/>
          </p:cNvSpPr>
          <p:nvPr>
            <p:ph type="sldNum" sz="quarter" idx="11"/>
          </p:nvPr>
        </p:nvSpPr>
        <p:spPr/>
        <p:txBody>
          <a:bodyPr/>
          <a:lstStyle/>
          <a:p>
            <a:fld id="{CE45A0A6-B3CB-4401-B5D1-808D956FBA63}" type="slidenum">
              <a:rPr lang="ar-IQ" smtClean="0"/>
              <a:pPr/>
              <a:t>‹#›</a:t>
            </a:fld>
            <a:endParaRPr lang="ar-IQ"/>
          </a:p>
        </p:txBody>
      </p:sp>
      <p:sp>
        <p:nvSpPr>
          <p:cNvPr id="9" name="عنصر نائب للتذييل 8"/>
          <p:cNvSpPr>
            <a:spLocks noGrp="1"/>
          </p:cNvSpPr>
          <p:nvPr>
            <p:ph type="ftr" sz="quarter" idx="12"/>
          </p:nvPr>
        </p:nvSpPr>
        <p:spPr/>
        <p:txBody>
          <a:bodyPr/>
          <a:lstStyle/>
          <a:p>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C9B5362-8D1D-4B1E-833A-BBE586151A81}" type="datetimeFigureOut">
              <a:rPr lang="ar-IQ" smtClean="0"/>
              <a:pPr/>
              <a:t>21/03/1441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CE45A0A6-B3CB-4401-B5D1-808D956FBA63}"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8C9B5362-8D1D-4B1E-833A-BBE586151A81}" type="datetimeFigureOut">
              <a:rPr lang="ar-IQ" smtClean="0"/>
              <a:pPr/>
              <a:t>21/03/1441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156448" y="6422064"/>
            <a:ext cx="762000" cy="365125"/>
          </a:xfrm>
        </p:spPr>
        <p:txBody>
          <a:bodyPr/>
          <a:lstStyle/>
          <a:p>
            <a:fld id="{CE45A0A6-B3CB-4401-B5D1-808D956FBA63}"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457200" y="6422064"/>
            <a:ext cx="2133600" cy="365125"/>
          </a:xfrm>
        </p:spPr>
        <p:txBody>
          <a:bodyPr/>
          <a:lstStyle/>
          <a:p>
            <a:fld id="{8C9B5362-8D1D-4B1E-833A-BBE586151A81}" type="datetimeFigureOut">
              <a:rPr lang="ar-IQ" smtClean="0"/>
              <a:pPr/>
              <a:t>21/03/1441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E45A0A6-B3CB-4401-B5D1-808D956FBA63}"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شكل حر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شكل حر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عنصر نائب للعنوان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C9B5362-8D1D-4B1E-833A-BBE586151A81}" type="datetimeFigureOut">
              <a:rPr lang="ar-IQ" smtClean="0"/>
              <a:pPr/>
              <a:t>21/03/1441</a:t>
            </a:fld>
            <a:endParaRPr lang="ar-IQ"/>
          </a:p>
        </p:txBody>
      </p:sp>
      <p:sp>
        <p:nvSpPr>
          <p:cNvPr id="22" name="عنصر نائب للتذييل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IQ"/>
          </a:p>
        </p:txBody>
      </p:sp>
      <p:sp>
        <p:nvSpPr>
          <p:cNvPr id="18" name="عنصر نائب لرقم الشريحة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E45A0A6-B3CB-4401-B5D1-808D956FBA63}" type="slidenum">
              <a:rPr lang="ar-IQ" smtClean="0"/>
              <a:pPr/>
              <a:t>‹#›</a:t>
            </a:fld>
            <a:endParaRPr lang="ar-IQ"/>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42976" y="3286124"/>
            <a:ext cx="6480048" cy="230124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u="sng" cap="none"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HEART FAILURE</a:t>
            </a:r>
            <a:endParaRPr lang="ar-IQ" u="sng"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وان فرعي 2"/>
          <p:cNvSpPr>
            <a:spLocks noGrp="1"/>
          </p:cNvSpPr>
          <p:nvPr>
            <p:ph type="subTitle" idx="1"/>
          </p:nvPr>
        </p:nvSpPr>
        <p:spPr>
          <a:xfrm>
            <a:off x="1142976" y="928670"/>
            <a:ext cx="6480048" cy="17526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0"/>
            <a:r>
              <a:rPr lang="en-US" sz="2800" b="1" dirty="0" smtClean="0">
                <a:ln/>
                <a:solidFill>
                  <a:schemeClr val="accent3"/>
                </a:solidFill>
              </a:rPr>
              <a:t>PRESENTING PROBLEMS IN CARDIOVASCULAR DISEASE</a:t>
            </a:r>
            <a:endParaRPr lang="ar-IQ" sz="2800" b="1" dirty="0">
              <a:ln/>
              <a:solidFill>
                <a:schemeClr val="accent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7467600" cy="1143000"/>
          </a:xfrm>
        </p:spPr>
        <p:txBody>
          <a:bodyPr/>
          <a:lstStyle/>
          <a:p>
            <a:endParaRPr lang="ar-IQ" dirty="0"/>
          </a:p>
        </p:txBody>
      </p:sp>
      <p:pic>
        <p:nvPicPr>
          <p:cNvPr id="3074"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Ventricular assist devices:</a:t>
            </a:r>
            <a:endParaRPr lang="ar-IQ" dirty="0">
              <a:solidFill>
                <a:srgbClr val="FF0000"/>
              </a:solidFill>
            </a:endParaRPr>
          </a:p>
        </p:txBody>
      </p:sp>
      <p:sp>
        <p:nvSpPr>
          <p:cNvPr id="3" name="عنصر نائب للمحتوى 2"/>
          <p:cNvSpPr>
            <a:spLocks noGrp="1"/>
          </p:cNvSpPr>
          <p:nvPr>
            <p:ph idx="1"/>
          </p:nvPr>
        </p:nvSpPr>
        <p:spPr/>
        <p:txBody>
          <a:bodyPr/>
          <a:lstStyle/>
          <a:p>
            <a:pPr algn="just" rtl="0"/>
            <a:r>
              <a:rPr lang="en-US" dirty="0" smtClean="0"/>
              <a:t>Because of the limited supply of donor organs, ventricular assist devices (VADs) have been employed as:</a:t>
            </a:r>
          </a:p>
          <a:p>
            <a:pPr algn="just" rtl="0">
              <a:buNone/>
            </a:pPr>
            <a:r>
              <a:rPr lang="en-US" dirty="0" smtClean="0"/>
              <a:t>- a bridge to cardiac transplantation</a:t>
            </a:r>
          </a:p>
          <a:p>
            <a:pPr algn="just" rtl="0">
              <a:buNone/>
            </a:pPr>
            <a:r>
              <a:rPr lang="en-US" dirty="0" smtClean="0"/>
              <a:t>-potential long-term ‘destination’ therapy</a:t>
            </a:r>
          </a:p>
          <a:p>
            <a:pPr algn="just" rtl="0">
              <a:buNone/>
            </a:pPr>
            <a:r>
              <a:rPr lang="en-US" dirty="0" smtClean="0"/>
              <a:t>-short-term restoration therapy following a potentially reversible insult such as viral </a:t>
            </a:r>
            <a:r>
              <a:rPr lang="en-US" dirty="0" err="1" smtClean="0"/>
              <a:t>myocarditis</a:t>
            </a:r>
            <a:r>
              <a:rPr lang="en-US" dirty="0" smtClean="0"/>
              <a:t>.</a:t>
            </a:r>
          </a:p>
          <a:p>
            <a:pPr algn="just" rtl="0">
              <a:buNone/>
            </a:pPr>
            <a:endParaRPr lang="ar-IQ"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VADs assist cardiac output by using a roller, centrifugal or </a:t>
            </a:r>
            <a:r>
              <a:rPr lang="en-US" dirty="0" err="1" smtClean="0"/>
              <a:t>pulsatile</a:t>
            </a:r>
            <a:r>
              <a:rPr lang="en-US" dirty="0" smtClean="0"/>
              <a:t> pump that in some cases is implantable and portable. </a:t>
            </a:r>
          </a:p>
          <a:p>
            <a:pPr algn="just" rtl="0"/>
            <a:r>
              <a:rPr lang="en-US" dirty="0" smtClean="0"/>
              <a:t> They withdraw blood through </a:t>
            </a:r>
            <a:r>
              <a:rPr lang="en-US" dirty="0" err="1" smtClean="0"/>
              <a:t>cannulae</a:t>
            </a:r>
            <a:r>
              <a:rPr lang="en-US" dirty="0" smtClean="0"/>
              <a:t> inserted in the atria or ventricular apex and pump it into the pulmonary artery or aorta.</a:t>
            </a:r>
          </a:p>
          <a:p>
            <a:pPr algn="just" rtl="0">
              <a:buNone/>
            </a:pPr>
            <a:r>
              <a:rPr lang="en-US" dirty="0" smtClean="0"/>
              <a:t> </a:t>
            </a:r>
          </a:p>
          <a:p>
            <a:pPr algn="just" rtl="0"/>
            <a:endParaRPr lang="ar-IQ"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511156"/>
          </a:xfrm>
        </p:spPr>
        <p:txBody>
          <a:bodyPr>
            <a:normAutofit fontScale="90000"/>
          </a:bodyPr>
          <a:lstStyle/>
          <a:p>
            <a:endParaRPr lang="ar-IQ" dirty="0"/>
          </a:p>
        </p:txBody>
      </p:sp>
      <p:sp>
        <p:nvSpPr>
          <p:cNvPr id="3" name="عنصر نائب للمحتوى 2"/>
          <p:cNvSpPr>
            <a:spLocks noGrp="1"/>
          </p:cNvSpPr>
          <p:nvPr>
            <p:ph idx="1"/>
          </p:nvPr>
        </p:nvSpPr>
        <p:spPr>
          <a:xfrm>
            <a:off x="428596" y="857232"/>
            <a:ext cx="7467600" cy="4525963"/>
          </a:xfrm>
        </p:spPr>
        <p:txBody>
          <a:bodyPr>
            <a:normAutofit lnSpcReduction="10000"/>
          </a:bodyPr>
          <a:lstStyle/>
          <a:p>
            <a:pPr algn="just" rtl="0"/>
            <a:r>
              <a:rPr lang="en-US" dirty="0" smtClean="0"/>
              <a:t> They are designed not only to unload the ventricles but also to provide support to the pulmonary and systemic circulations. </a:t>
            </a:r>
          </a:p>
          <a:p>
            <a:pPr algn="just" rtl="0"/>
            <a:r>
              <a:rPr lang="en-US" dirty="0" smtClean="0"/>
              <a:t>Their more widespread application is limited by high complication rates (</a:t>
            </a:r>
            <a:r>
              <a:rPr lang="en-US" dirty="0" err="1" smtClean="0">
                <a:solidFill>
                  <a:srgbClr val="FF0000"/>
                </a:solidFill>
              </a:rPr>
              <a:t>haemorrhage</a:t>
            </a:r>
            <a:r>
              <a:rPr lang="en-US" dirty="0" smtClean="0"/>
              <a:t>, </a:t>
            </a:r>
            <a:r>
              <a:rPr lang="en-US" dirty="0" smtClean="0">
                <a:solidFill>
                  <a:srgbClr val="FF0000"/>
                </a:solidFill>
              </a:rPr>
              <a:t>systemic embolism</a:t>
            </a:r>
            <a:r>
              <a:rPr lang="en-US" dirty="0" smtClean="0"/>
              <a:t>, </a:t>
            </a:r>
            <a:r>
              <a:rPr lang="en-US" dirty="0" smtClean="0">
                <a:solidFill>
                  <a:srgbClr val="FF0000"/>
                </a:solidFill>
              </a:rPr>
              <a:t>infection</a:t>
            </a:r>
            <a:r>
              <a:rPr lang="en-US" dirty="0" smtClean="0"/>
              <a:t>, </a:t>
            </a:r>
            <a:r>
              <a:rPr lang="en-US" dirty="0" smtClean="0">
                <a:solidFill>
                  <a:srgbClr val="FF0000"/>
                </a:solidFill>
              </a:rPr>
              <a:t>neurological </a:t>
            </a:r>
            <a:r>
              <a:rPr lang="en-US" dirty="0" smtClean="0"/>
              <a:t>and </a:t>
            </a:r>
            <a:r>
              <a:rPr lang="en-US" dirty="0" smtClean="0">
                <a:solidFill>
                  <a:srgbClr val="FF0000"/>
                </a:solidFill>
              </a:rPr>
              <a:t>renal </a:t>
            </a:r>
            <a:r>
              <a:rPr lang="en-US" dirty="0" err="1" smtClean="0">
                <a:solidFill>
                  <a:srgbClr val="FF0000"/>
                </a:solidFill>
              </a:rPr>
              <a:t>sequelae</a:t>
            </a:r>
            <a:r>
              <a:rPr lang="en-US" dirty="0" smtClean="0"/>
              <a:t>), although some improvements in survival and quality of life have been demonstrated in patients with severe heart failure.</a:t>
            </a:r>
            <a:endParaRPr lang="ar-IQ"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2050" name="Picture 2"/>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 vicious circle may be established because any additional fall in cardiac output will cause further </a:t>
            </a:r>
            <a:r>
              <a:rPr lang="en-US" dirty="0" err="1" smtClean="0"/>
              <a:t>neurohumoral</a:t>
            </a:r>
            <a:r>
              <a:rPr lang="en-US" dirty="0" smtClean="0"/>
              <a:t> activation and increasing peripheral vascular resistance.</a:t>
            </a:r>
          </a:p>
          <a:p>
            <a:pPr algn="just" rtl="0"/>
            <a:r>
              <a:rPr lang="en-US" dirty="0" smtClean="0"/>
              <a:t>Stimulation of the </a:t>
            </a:r>
            <a:r>
              <a:rPr lang="en-US" dirty="0" err="1" smtClean="0"/>
              <a:t>renin–angiotensin–aldosterone</a:t>
            </a:r>
            <a:r>
              <a:rPr lang="en-US" dirty="0" smtClean="0"/>
              <a:t> system leads to vasoconstriction, salt and water retention, and sympathetic nervous system activation.</a:t>
            </a:r>
          </a:p>
          <a:p>
            <a:pPr algn="just" rtl="0"/>
            <a:endParaRPr lang="ar-IQ"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 This is mediated by </a:t>
            </a:r>
            <a:r>
              <a:rPr lang="en-US" dirty="0" err="1" smtClean="0"/>
              <a:t>angiotensin</a:t>
            </a:r>
            <a:r>
              <a:rPr lang="en-US" dirty="0" smtClean="0"/>
              <a:t> II, a potent constrictor of arterioles in both the kidney and the systemic circulation. </a:t>
            </a:r>
          </a:p>
          <a:p>
            <a:pPr algn="just" rtl="0"/>
            <a:r>
              <a:rPr lang="en-US" dirty="0" smtClean="0"/>
              <a:t>Activation of the sympathetic nervous system may initially maintain cardiac output through an increase in myocardial contractility, heart rate and peripheral vasoconstriction. </a:t>
            </a:r>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However, prolonged sympathetic stimulation leads to cardiac </a:t>
            </a:r>
            <a:r>
              <a:rPr lang="en-US" dirty="0" err="1" smtClean="0"/>
              <a:t>myocyte</a:t>
            </a:r>
            <a:r>
              <a:rPr lang="en-US" dirty="0" smtClean="0"/>
              <a:t> apoptosis, hypertrophy and focal myocardial necrosis.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Salt and water retention is promoted by the release of </a:t>
            </a:r>
            <a:r>
              <a:rPr lang="en-US" dirty="0" err="1" smtClean="0"/>
              <a:t>aldosterone</a:t>
            </a:r>
            <a:r>
              <a:rPr lang="en-US" dirty="0" smtClean="0"/>
              <a:t>, endothelin-1 (a potent vasoconstrictor peptide with marked effects on the renal vasculature) and, in severe heart failure, </a:t>
            </a:r>
            <a:r>
              <a:rPr lang="en-US" dirty="0" err="1" smtClean="0"/>
              <a:t>antidiuretic</a:t>
            </a:r>
            <a:r>
              <a:rPr lang="en-US" dirty="0" smtClean="0"/>
              <a:t> hormone (ADH).</a:t>
            </a: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err="1" smtClean="0"/>
              <a:t>Natriuretic</a:t>
            </a:r>
            <a:r>
              <a:rPr lang="en-US" dirty="0" smtClean="0"/>
              <a:t> peptides are released from the atria in response to </a:t>
            </a:r>
            <a:r>
              <a:rPr lang="en-US" dirty="0" err="1" smtClean="0"/>
              <a:t>atrial</a:t>
            </a:r>
            <a:r>
              <a:rPr lang="en-US" dirty="0" smtClean="0"/>
              <a:t> stretch, and act as physiological antagonists to the </a:t>
            </a:r>
            <a:r>
              <a:rPr lang="en-US" dirty="0" err="1" smtClean="0"/>
              <a:t>fluidconserving</a:t>
            </a:r>
            <a:r>
              <a:rPr lang="en-US" dirty="0" smtClean="0"/>
              <a:t> effect of </a:t>
            </a:r>
            <a:r>
              <a:rPr lang="en-US" dirty="0" err="1" smtClean="0"/>
              <a:t>aldosterone</a:t>
            </a:r>
            <a:r>
              <a:rPr lang="en-US" dirty="0" smtClean="0"/>
              <a:t>.</a:t>
            </a:r>
          </a:p>
          <a:p>
            <a:pPr algn="just" rtl="0"/>
            <a:endParaRPr lang="en-US" dirty="0" smtClean="0"/>
          </a:p>
          <a:p>
            <a:pPr algn="just" rtl="0"/>
            <a:endParaRPr lang="ar-IQ"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After MI, cardiac contractility is impaired and </a:t>
            </a:r>
            <a:r>
              <a:rPr lang="en-US" dirty="0" err="1" smtClean="0"/>
              <a:t>neurohumoral</a:t>
            </a:r>
            <a:r>
              <a:rPr lang="en-US" dirty="0" smtClean="0"/>
              <a:t> activation causes hypertrophy of non-</a:t>
            </a:r>
            <a:r>
              <a:rPr lang="en-US" dirty="0" err="1" smtClean="0"/>
              <a:t>infarcted</a:t>
            </a:r>
            <a:r>
              <a:rPr lang="en-US" dirty="0" smtClean="0"/>
              <a:t> segments, with thinning, dilatation and expansion of the </a:t>
            </a:r>
            <a:r>
              <a:rPr lang="en-US" dirty="0" err="1" smtClean="0"/>
              <a:t>infarcted</a:t>
            </a:r>
            <a:r>
              <a:rPr lang="en-US" dirty="0" smtClean="0"/>
              <a:t> segment (</a:t>
            </a:r>
            <a:r>
              <a:rPr lang="en-US" dirty="0" err="1" smtClean="0"/>
              <a:t>remodelling</a:t>
            </a:r>
            <a:r>
              <a:rPr lang="en-US" dirty="0" smtClean="0"/>
              <a:t>). </a:t>
            </a:r>
          </a:p>
          <a:p>
            <a:pPr algn="just" rtl="0"/>
            <a:r>
              <a:rPr lang="en-US" dirty="0" smtClean="0"/>
              <a:t>This leads to further deterioration in ventricular function and worsening heart failure.</a:t>
            </a:r>
          </a:p>
          <a:p>
            <a:pPr algn="just" rtl="0"/>
            <a:endParaRPr lang="en-US" dirty="0" smtClean="0"/>
          </a:p>
          <a:p>
            <a:pPr algn="just" rtl="0"/>
            <a:endParaRPr lang="ar-IQ"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onset of pulmonary and peripheral </a:t>
            </a:r>
            <a:r>
              <a:rPr lang="en-US" dirty="0" err="1" smtClean="0"/>
              <a:t>oedema</a:t>
            </a:r>
            <a:r>
              <a:rPr lang="en-US" dirty="0" smtClean="0"/>
              <a:t> is due to high </a:t>
            </a:r>
            <a:r>
              <a:rPr lang="en-US" dirty="0" err="1" smtClean="0"/>
              <a:t>atrial</a:t>
            </a:r>
            <a:r>
              <a:rPr lang="en-US" dirty="0" smtClean="0"/>
              <a:t> pressures compounded by salt and water retention caused by impaired renal perfusion and secondary </a:t>
            </a:r>
            <a:r>
              <a:rPr lang="en-US" dirty="0" err="1" smtClean="0"/>
              <a:t>hyperaldosteronism</a:t>
            </a:r>
            <a:r>
              <a:rPr lang="en-US" dirty="0" smtClean="0"/>
              <a:t>.</a:t>
            </a:r>
            <a:endParaRPr lang="ar-IQ"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Types of heart failure:</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lstStyle/>
          <a:p>
            <a:pPr algn="just" rtl="0">
              <a:buNone/>
            </a:pPr>
            <a:r>
              <a:rPr lang="en-US" dirty="0" smtClean="0">
                <a:solidFill>
                  <a:srgbClr val="FF0000"/>
                </a:solidFill>
              </a:rPr>
              <a:t>-Left, right and biventricular heart failure:</a:t>
            </a:r>
          </a:p>
          <a:p>
            <a:pPr algn="just" rtl="0">
              <a:buNone/>
            </a:pPr>
            <a:r>
              <a:rPr lang="en-US" dirty="0" smtClean="0"/>
              <a:t>      The left side of the heart comprises the functional unit of the LA and LV, together with the mitral and aortic valves; the right heart comprises the RA, RV, and tricuspid and pulmonary valves.</a:t>
            </a:r>
          </a:p>
          <a:p>
            <a:pPr algn="just" rtl="0">
              <a:buNone/>
            </a:pPr>
            <a:endParaRPr lang="ar-IQ"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511156"/>
          </a:xfrm>
        </p:spPr>
        <p:txBody>
          <a:bodyPr>
            <a:normAutofit fontScale="90000"/>
          </a:bodyPr>
          <a:lstStyle/>
          <a:p>
            <a:endParaRPr lang="ar-IQ" dirty="0"/>
          </a:p>
        </p:txBody>
      </p:sp>
      <p:sp>
        <p:nvSpPr>
          <p:cNvPr id="3" name="عنصر نائب للمحتوى 2"/>
          <p:cNvSpPr>
            <a:spLocks noGrp="1"/>
          </p:cNvSpPr>
          <p:nvPr>
            <p:ph idx="1"/>
          </p:nvPr>
        </p:nvSpPr>
        <p:spPr>
          <a:xfrm>
            <a:off x="428596" y="1071546"/>
            <a:ext cx="7467600" cy="4525963"/>
          </a:xfrm>
        </p:spPr>
        <p:txBody>
          <a:bodyPr>
            <a:normAutofit fontScale="92500"/>
          </a:bodyPr>
          <a:lstStyle/>
          <a:p>
            <a:pPr algn="just" rtl="0"/>
            <a:r>
              <a:rPr lang="en-US" dirty="0" smtClean="0">
                <a:solidFill>
                  <a:srgbClr val="FFFF00"/>
                </a:solidFill>
              </a:rPr>
              <a:t> </a:t>
            </a:r>
            <a:r>
              <a:rPr lang="en-US" dirty="0" smtClean="0">
                <a:solidFill>
                  <a:srgbClr val="92D050"/>
                </a:solidFill>
              </a:rPr>
              <a:t>Left-sided heart failure: </a:t>
            </a:r>
            <a:r>
              <a:rPr lang="en-US" dirty="0" smtClean="0"/>
              <a:t>There is a reduction in the left ventricular output and an increase in the left </a:t>
            </a:r>
            <a:r>
              <a:rPr lang="en-US" dirty="0" err="1" smtClean="0"/>
              <a:t>atrial</a:t>
            </a:r>
            <a:r>
              <a:rPr lang="en-US" dirty="0" smtClean="0"/>
              <a:t> or pulmonary venous pressure. An acute increase in left </a:t>
            </a:r>
            <a:r>
              <a:rPr lang="en-US" dirty="0" err="1" smtClean="0"/>
              <a:t>atrial</a:t>
            </a:r>
            <a:r>
              <a:rPr lang="en-US" dirty="0" smtClean="0"/>
              <a:t> pressure causes pulmonary congestion or pulmonary </a:t>
            </a:r>
            <a:r>
              <a:rPr lang="en-US" dirty="0" err="1" smtClean="0"/>
              <a:t>oedema</a:t>
            </a:r>
            <a:r>
              <a:rPr lang="en-US" dirty="0" smtClean="0"/>
              <a:t>; a more gradual increase in left </a:t>
            </a:r>
            <a:r>
              <a:rPr lang="en-US" dirty="0" err="1" smtClean="0"/>
              <a:t>atrial</a:t>
            </a:r>
            <a:r>
              <a:rPr lang="en-US" dirty="0" smtClean="0"/>
              <a:t> pressure, as occurs with mitral </a:t>
            </a:r>
            <a:r>
              <a:rPr lang="en-US" dirty="0" err="1" smtClean="0"/>
              <a:t>stenosis</a:t>
            </a:r>
            <a:r>
              <a:rPr lang="en-US" dirty="0" smtClean="0"/>
              <a:t>, leads to reflex pulmonary vasoconstriction, which protects the patient from pulmonary </a:t>
            </a:r>
            <a:r>
              <a:rPr lang="en-US" dirty="0" err="1" smtClean="0"/>
              <a:t>oedema</a:t>
            </a:r>
            <a:r>
              <a:rPr lang="en-US" dirty="0" smtClean="0"/>
              <a:t> at the cost of increasing pulmonary hypertension.</a:t>
            </a:r>
          </a:p>
          <a:p>
            <a:pPr algn="just" rtl="0"/>
            <a:endParaRPr lang="ar-IQ"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solidFill>
                  <a:srgbClr val="FF0000"/>
                </a:solidFill>
              </a:rPr>
              <a:t>Heart failure </a:t>
            </a:r>
            <a:r>
              <a:rPr lang="en-US" dirty="0" smtClean="0"/>
              <a:t>describes the clinical syndrome that develops when the heart cannot maintain an adequate cardiac output, or can do so only at the expense of an elevated filling pressure. </a:t>
            </a:r>
            <a:endParaRPr lang="ar-IQ"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solidFill>
                  <a:srgbClr val="92D050"/>
                </a:solidFill>
              </a:rPr>
              <a:t>Right-sided heart failure:  </a:t>
            </a:r>
            <a:r>
              <a:rPr lang="en-US" dirty="0" smtClean="0"/>
              <a:t>There is a reduction in right ventricular output for any given right </a:t>
            </a:r>
            <a:r>
              <a:rPr lang="en-US" dirty="0" err="1" smtClean="0"/>
              <a:t>atrial</a:t>
            </a:r>
            <a:r>
              <a:rPr lang="en-US" dirty="0" smtClean="0"/>
              <a:t> pressure. Causes of isolated right heart failure include chronic lung disease (</a:t>
            </a:r>
            <a:r>
              <a:rPr lang="en-US" dirty="0" err="1" smtClean="0"/>
              <a:t>cor</a:t>
            </a:r>
            <a:r>
              <a:rPr lang="en-US" dirty="0" smtClean="0"/>
              <a:t> </a:t>
            </a:r>
            <a:r>
              <a:rPr lang="en-US" dirty="0" err="1" smtClean="0"/>
              <a:t>pulmonale</a:t>
            </a:r>
            <a:r>
              <a:rPr lang="en-US" dirty="0" smtClean="0"/>
              <a:t>), multiple pulmonary emboli and pulmonary </a:t>
            </a:r>
            <a:r>
              <a:rPr lang="en-US" dirty="0" err="1" smtClean="0"/>
              <a:t>valvular</a:t>
            </a:r>
            <a:r>
              <a:rPr lang="en-US" dirty="0" smtClean="0"/>
              <a:t> </a:t>
            </a:r>
            <a:r>
              <a:rPr lang="en-US" dirty="0" err="1" smtClean="0"/>
              <a:t>stenosis</a:t>
            </a:r>
            <a:r>
              <a:rPr lang="en-US" dirty="0" smtClean="0"/>
              <a:t>.</a:t>
            </a:r>
          </a:p>
          <a:p>
            <a:pPr algn="just" rtl="0">
              <a:buNone/>
            </a:pPr>
            <a:endParaRPr lang="ar-IQ" dirty="0">
              <a:solidFill>
                <a:srgbClr val="92D05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solidFill>
                  <a:srgbClr val="92D050"/>
                </a:solidFill>
              </a:rPr>
              <a:t> Biventricular heart failure:  </a:t>
            </a:r>
            <a:r>
              <a:rPr lang="en-US" dirty="0" smtClean="0"/>
              <a:t>Failure of the left and right heart may develop because the disease process, such as dilated cardiomyopathy or </a:t>
            </a:r>
            <a:r>
              <a:rPr lang="en-US" dirty="0" err="1" smtClean="0"/>
              <a:t>ischaemic</a:t>
            </a:r>
            <a:r>
              <a:rPr lang="en-US" dirty="0" smtClean="0"/>
              <a:t> heart disease, affects both ventricles or because disease of the left heart leads to chronic elevation of the left </a:t>
            </a:r>
            <a:r>
              <a:rPr lang="en-US" dirty="0" err="1" smtClean="0"/>
              <a:t>atrial</a:t>
            </a:r>
            <a:r>
              <a:rPr lang="en-US" dirty="0" smtClean="0"/>
              <a:t> pressure, pulmonary hypertension and right heart failure.</a:t>
            </a:r>
            <a:endParaRPr lang="ar-IQ"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7467600" cy="785794"/>
          </a:xfrm>
        </p:spPr>
        <p:txBody>
          <a:bodyPr>
            <a:normAutofit/>
          </a:bodyPr>
          <a:lstStyle/>
          <a:p>
            <a:r>
              <a:rPr lang="en-US" sz="3200" dirty="0" smtClean="0">
                <a:solidFill>
                  <a:srgbClr val="FF0000"/>
                </a:solidFill>
              </a:rPr>
              <a:t>-Diastolic and systolic dysfunction:</a:t>
            </a:r>
            <a:endParaRPr lang="ar-IQ" sz="3200" dirty="0">
              <a:solidFill>
                <a:srgbClr val="FF0000"/>
              </a:solidFill>
            </a:endParaRPr>
          </a:p>
        </p:txBody>
      </p:sp>
      <p:sp>
        <p:nvSpPr>
          <p:cNvPr id="3" name="عنصر نائب للمحتوى 2"/>
          <p:cNvSpPr>
            <a:spLocks noGrp="1"/>
          </p:cNvSpPr>
          <p:nvPr>
            <p:ph idx="1"/>
          </p:nvPr>
        </p:nvSpPr>
        <p:spPr>
          <a:xfrm>
            <a:off x="500034" y="928670"/>
            <a:ext cx="7467600" cy="4525963"/>
          </a:xfrm>
        </p:spPr>
        <p:txBody>
          <a:bodyPr>
            <a:normAutofit fontScale="92500" lnSpcReduction="20000"/>
          </a:bodyPr>
          <a:lstStyle/>
          <a:p>
            <a:pPr algn="just" rtl="0"/>
            <a:r>
              <a:rPr lang="en-US" dirty="0" smtClean="0"/>
              <a:t>Heart failure may develop as a result of impaired myocardial contraction (systolic dysfunction) but can also be due to poor ventricular filling and high filling pressures caused by abnormal ventricular relaxation (diastolic dysfunction). </a:t>
            </a:r>
          </a:p>
          <a:p>
            <a:pPr algn="just" rtl="0"/>
            <a:r>
              <a:rPr lang="en-US" dirty="0" smtClean="0"/>
              <a:t>The latter is caused by a stiff non-compliant ventricle and is commonly found in patients with left ventricular hypertrophy.</a:t>
            </a:r>
          </a:p>
          <a:p>
            <a:pPr algn="just" rtl="0"/>
            <a:r>
              <a:rPr lang="en-US" dirty="0" smtClean="0"/>
              <a:t>Systolic and diastolic dysfunction often coexist, particularly in patients with coronary artery disease.</a:t>
            </a:r>
            <a:endParaRPr lang="ar-IQ"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solidFill>
                  <a:srgbClr val="FF0000"/>
                </a:solidFill>
              </a:rPr>
              <a:t>-High-output failure:</a:t>
            </a:r>
            <a:endParaRPr lang="ar-IQ" sz="3200" dirty="0">
              <a:solidFill>
                <a:srgbClr val="FF0000"/>
              </a:solidFill>
            </a:endParaRPr>
          </a:p>
        </p:txBody>
      </p:sp>
      <p:sp>
        <p:nvSpPr>
          <p:cNvPr id="3" name="عنصر نائب للمحتوى 2"/>
          <p:cNvSpPr>
            <a:spLocks noGrp="1"/>
          </p:cNvSpPr>
          <p:nvPr>
            <p:ph idx="1"/>
          </p:nvPr>
        </p:nvSpPr>
        <p:spPr/>
        <p:txBody>
          <a:bodyPr/>
          <a:lstStyle/>
          <a:p>
            <a:pPr algn="just" rtl="0"/>
            <a:r>
              <a:rPr lang="en-US" dirty="0" smtClean="0"/>
              <a:t>Conditions such as large </a:t>
            </a:r>
            <a:r>
              <a:rPr lang="en-US" dirty="0" err="1" smtClean="0"/>
              <a:t>arteriovenous</a:t>
            </a:r>
            <a:r>
              <a:rPr lang="en-US" dirty="0" smtClean="0"/>
              <a:t> shunt, </a:t>
            </a:r>
            <a:r>
              <a:rPr lang="en-US" dirty="0" err="1" smtClean="0"/>
              <a:t>beri-beri</a:t>
            </a:r>
            <a:r>
              <a:rPr lang="en-US" dirty="0" smtClean="0"/>
              <a:t>, severe </a:t>
            </a:r>
            <a:r>
              <a:rPr lang="en-US" dirty="0" err="1" smtClean="0"/>
              <a:t>anaemia</a:t>
            </a:r>
            <a:r>
              <a:rPr lang="en-US" dirty="0" smtClean="0"/>
              <a:t> or </a:t>
            </a:r>
            <a:r>
              <a:rPr lang="en-US" dirty="0" err="1" smtClean="0"/>
              <a:t>thyrotoxicosis</a:t>
            </a:r>
            <a:r>
              <a:rPr lang="en-US" dirty="0" smtClean="0"/>
              <a:t> can occasionally cause heart failure due to an excessively high cardiac output.</a:t>
            </a:r>
            <a:endParaRPr lang="ar-IQ"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solidFill>
                  <a:srgbClr val="FF0000"/>
                </a:solidFill>
              </a:rPr>
              <a:t>-Acute and chronic heart failure:</a:t>
            </a:r>
            <a:endParaRPr lang="ar-IQ" sz="2800" dirty="0">
              <a:solidFill>
                <a:srgbClr val="FF0000"/>
              </a:solidFill>
            </a:endParaRPr>
          </a:p>
        </p:txBody>
      </p:sp>
      <p:sp>
        <p:nvSpPr>
          <p:cNvPr id="3" name="عنصر نائب للمحتوى 2"/>
          <p:cNvSpPr>
            <a:spLocks noGrp="1"/>
          </p:cNvSpPr>
          <p:nvPr>
            <p:ph idx="1"/>
          </p:nvPr>
        </p:nvSpPr>
        <p:spPr/>
        <p:txBody>
          <a:bodyPr/>
          <a:lstStyle/>
          <a:p>
            <a:pPr algn="just" rtl="0"/>
            <a:r>
              <a:rPr lang="en-US" dirty="0" smtClean="0"/>
              <a:t>Heart failure may develop suddenly, as in MI, or gradually, as in progressive </a:t>
            </a:r>
            <a:r>
              <a:rPr lang="en-US" dirty="0" err="1" smtClean="0"/>
              <a:t>valvular</a:t>
            </a:r>
            <a:r>
              <a:rPr lang="en-US" dirty="0" smtClean="0"/>
              <a:t> heart disease.</a:t>
            </a:r>
          </a:p>
          <a:p>
            <a:pPr algn="just" rtl="0"/>
            <a:r>
              <a:rPr lang="en-US" dirty="0" smtClean="0"/>
              <a:t> When there is gradual impairment of cardiac function, a variety of compensatory changes may take place.</a:t>
            </a:r>
          </a:p>
          <a:p>
            <a:pPr algn="just" rtl="0"/>
            <a:endParaRPr lang="ar-IQ"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582594"/>
          </a:xfrm>
        </p:spPr>
        <p:txBody>
          <a:bodyPr>
            <a:normAutofit fontScale="90000"/>
          </a:bodyPr>
          <a:lstStyle/>
          <a:p>
            <a:endParaRPr lang="ar-IQ" dirty="0"/>
          </a:p>
        </p:txBody>
      </p:sp>
      <p:sp>
        <p:nvSpPr>
          <p:cNvPr id="3" name="عنصر نائب للمحتوى 2"/>
          <p:cNvSpPr>
            <a:spLocks noGrp="1"/>
          </p:cNvSpPr>
          <p:nvPr>
            <p:ph idx="1"/>
          </p:nvPr>
        </p:nvSpPr>
        <p:spPr>
          <a:xfrm>
            <a:off x="428596" y="1000108"/>
            <a:ext cx="7467600" cy="4525963"/>
          </a:xfrm>
        </p:spPr>
        <p:txBody>
          <a:bodyPr/>
          <a:lstStyle/>
          <a:p>
            <a:pPr algn="just" rtl="0"/>
            <a:r>
              <a:rPr lang="en-US" dirty="0" smtClean="0"/>
              <a:t>The term ‘compensated heart failure’ is sometimes used to describe those with impaired cardiac function in whom adaptive changes have prevented the development of overt heart failure. </a:t>
            </a:r>
          </a:p>
          <a:p>
            <a:pPr algn="just" rtl="0"/>
            <a:r>
              <a:rPr lang="en-US" dirty="0" smtClean="0"/>
              <a:t>A minor event, such as an </a:t>
            </a:r>
            <a:r>
              <a:rPr lang="en-US" dirty="0" err="1" smtClean="0"/>
              <a:t>intercurrent</a:t>
            </a:r>
            <a:r>
              <a:rPr lang="en-US" dirty="0" smtClean="0"/>
              <a:t> infection or development of </a:t>
            </a:r>
            <a:r>
              <a:rPr lang="en-US" dirty="0" err="1" smtClean="0"/>
              <a:t>atrial</a:t>
            </a:r>
            <a:r>
              <a:rPr lang="en-US" dirty="0" smtClean="0"/>
              <a:t> fibrillation, may precipitate overt or acute heart failure.</a:t>
            </a:r>
            <a:endParaRPr lang="ar-IQ"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796908"/>
          </a:xfrm>
        </p:spPr>
        <p:txBody>
          <a:bodyPr/>
          <a:lstStyle/>
          <a:p>
            <a:endParaRPr lang="ar-IQ" dirty="0"/>
          </a:p>
        </p:txBody>
      </p:sp>
      <p:pic>
        <p:nvPicPr>
          <p:cNvPr id="409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Acute left heart failure occurs either de novo or as an acute </a:t>
            </a:r>
            <a:r>
              <a:rPr lang="en-US" dirty="0" err="1" smtClean="0"/>
              <a:t>decompensated</a:t>
            </a:r>
            <a:r>
              <a:rPr lang="en-US" dirty="0" smtClean="0"/>
              <a:t> episode on a background of chronic heart failure, so-called acute-on-chronic heart failure.</a:t>
            </a:r>
            <a:endParaRPr lang="ar-IQ"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Clinical assessment:</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lstStyle/>
          <a:p>
            <a:pPr algn="just" rtl="0">
              <a:buNone/>
            </a:pPr>
            <a:r>
              <a:rPr lang="en-US" dirty="0" smtClean="0">
                <a:solidFill>
                  <a:srgbClr val="FF0000"/>
                </a:solidFill>
              </a:rPr>
              <a:t>Acute left heart failure:</a:t>
            </a:r>
          </a:p>
          <a:p>
            <a:pPr algn="just" rtl="0"/>
            <a:r>
              <a:rPr lang="en-US" dirty="0" smtClean="0"/>
              <a:t>Acute de novo left ventricular failure presents with a sudden onset of </a:t>
            </a:r>
            <a:r>
              <a:rPr lang="en-US" dirty="0" err="1" smtClean="0"/>
              <a:t>dyspnoea</a:t>
            </a:r>
            <a:r>
              <a:rPr lang="en-US" dirty="0" smtClean="0"/>
              <a:t> at rest that rapidly progresses to acute respiratory distress, </a:t>
            </a:r>
            <a:r>
              <a:rPr lang="en-US" dirty="0" err="1" smtClean="0"/>
              <a:t>orthopnoea</a:t>
            </a:r>
            <a:r>
              <a:rPr lang="en-US" dirty="0" smtClean="0"/>
              <a:t> and prostration. </a:t>
            </a:r>
          </a:p>
          <a:p>
            <a:pPr algn="just" rtl="0">
              <a:buNone/>
            </a:pPr>
            <a:endParaRPr lang="ar-IQ"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precipitant, such as acute MI, is often apparent from the history.</a:t>
            </a:r>
          </a:p>
          <a:p>
            <a:pPr algn="just" rtl="0"/>
            <a:r>
              <a:rPr lang="en-US" dirty="0" smtClean="0"/>
              <a:t>The patient appears agitated, pale and clammy. </a:t>
            </a:r>
          </a:p>
          <a:p>
            <a:pPr algn="just" rtl="0"/>
            <a:r>
              <a:rPr lang="en-US" dirty="0" smtClean="0"/>
              <a:t> The peripheries are cool to the touch and the pulse is rapid.</a:t>
            </a:r>
          </a:p>
          <a:p>
            <a:pPr algn="just" rtl="0"/>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439718"/>
          </a:xfrm>
        </p:spPr>
        <p:txBody>
          <a:bodyPr>
            <a:normAutofit fontScale="90000"/>
          </a:bodyPr>
          <a:lstStyle/>
          <a:p>
            <a:endParaRPr lang="ar-IQ" dirty="0"/>
          </a:p>
        </p:txBody>
      </p:sp>
      <p:sp>
        <p:nvSpPr>
          <p:cNvPr id="3" name="عنصر نائب للمحتوى 2"/>
          <p:cNvSpPr>
            <a:spLocks noGrp="1"/>
          </p:cNvSpPr>
          <p:nvPr>
            <p:ph idx="1"/>
          </p:nvPr>
        </p:nvSpPr>
        <p:spPr>
          <a:xfrm>
            <a:off x="428596" y="1000108"/>
            <a:ext cx="7467600" cy="4525963"/>
          </a:xfrm>
        </p:spPr>
        <p:txBody>
          <a:bodyPr>
            <a:normAutofit lnSpcReduction="10000"/>
          </a:bodyPr>
          <a:lstStyle/>
          <a:p>
            <a:pPr algn="just" rtl="0"/>
            <a:r>
              <a:rPr lang="en-US" dirty="0" smtClean="0"/>
              <a:t> In mild to moderate forms of heart failure, cardiac output is adequate at rest and only becomes inadequate when the metabolic demand increases during exercise or some other form of stress.</a:t>
            </a:r>
          </a:p>
          <a:p>
            <a:pPr algn="just" rtl="0"/>
            <a:r>
              <a:rPr lang="en-US" dirty="0" smtClean="0"/>
              <a:t> In practice, heart failure may be diagnosed whenever a patient with significant heart disease develops the signs or symptoms of a low cardiac output, pulmonary congestion or systemic venous congestion.</a:t>
            </a:r>
          </a:p>
          <a:p>
            <a:pPr algn="just" rtl="0"/>
            <a:endParaRPr lang="en-US" dirty="0" smtClean="0"/>
          </a:p>
          <a:p>
            <a:pPr algn="just" rtl="0"/>
            <a:endParaRPr lang="ar-IQ"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Inappropriate </a:t>
            </a:r>
            <a:r>
              <a:rPr lang="en-US" dirty="0" err="1" smtClean="0"/>
              <a:t>bradycardia</a:t>
            </a:r>
            <a:r>
              <a:rPr lang="en-US" dirty="0" smtClean="0"/>
              <a:t> or excessive tachycardia should be identified promptly, as this may be the precipitant for the acute episode of heart failure. </a:t>
            </a:r>
          </a:p>
          <a:p>
            <a:pPr algn="just" rtl="0"/>
            <a:r>
              <a:rPr lang="en-US" dirty="0" smtClean="0"/>
              <a:t>The BP is usually high because of sympathetic nervous system activation, but may be normal or low if the patient is in </a:t>
            </a:r>
            <a:r>
              <a:rPr lang="en-US" dirty="0" err="1" smtClean="0"/>
              <a:t>cardiogenic</a:t>
            </a:r>
            <a:r>
              <a:rPr lang="en-US" dirty="0" smtClean="0"/>
              <a:t> shock.</a:t>
            </a:r>
          </a:p>
          <a:p>
            <a:pPr algn="just" rtl="0"/>
            <a:endParaRPr lang="ar-IQ"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jugular venous pressure (JVP) is usually elevated, particularly with associated fluid overload or right heart failure. </a:t>
            </a:r>
          </a:p>
          <a:p>
            <a:pPr algn="just" rtl="0"/>
            <a:r>
              <a:rPr lang="en-US" dirty="0" smtClean="0"/>
              <a:t> In acute de novo heart failure, there has been no time for ventricular dilatation and the apex is not displaced. </a:t>
            </a:r>
          </a:p>
          <a:p>
            <a:pPr algn="just" rtl="0"/>
            <a:endParaRPr lang="ar-IQ"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Auscultation occasionally identifies the murmur of a catastrophic </a:t>
            </a:r>
            <a:r>
              <a:rPr lang="en-US" dirty="0" err="1" smtClean="0"/>
              <a:t>valvular</a:t>
            </a:r>
            <a:r>
              <a:rPr lang="en-US" dirty="0" smtClean="0"/>
              <a:t> or </a:t>
            </a:r>
            <a:r>
              <a:rPr lang="en-US" dirty="0" err="1" smtClean="0"/>
              <a:t>septal</a:t>
            </a:r>
            <a:r>
              <a:rPr lang="en-US" dirty="0" smtClean="0"/>
              <a:t> rupture, or reveals a triple ‘gallop’ rhythm. </a:t>
            </a:r>
          </a:p>
          <a:p>
            <a:pPr algn="just" rtl="0"/>
            <a:r>
              <a:rPr lang="en-US" dirty="0" smtClean="0"/>
              <a:t> </a:t>
            </a:r>
            <a:r>
              <a:rPr lang="en-US" dirty="0" err="1" smtClean="0"/>
              <a:t>Crepitations</a:t>
            </a:r>
            <a:r>
              <a:rPr lang="en-US" dirty="0" smtClean="0"/>
              <a:t> are heard at the lung bases, consistent with pulmonary </a:t>
            </a:r>
            <a:r>
              <a:rPr lang="en-US" dirty="0" err="1" smtClean="0"/>
              <a:t>oedema</a:t>
            </a:r>
            <a:r>
              <a:rPr lang="en-US" dirty="0" smtClean="0"/>
              <a:t>.</a:t>
            </a:r>
          </a:p>
          <a:p>
            <a:pPr algn="just" rtl="0">
              <a:buNone/>
            </a:pPr>
            <a:endParaRPr lang="ar-IQ"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Acute-on-chronic heart failure will have additional features of long-standing heart failure. </a:t>
            </a:r>
          </a:p>
          <a:p>
            <a:pPr algn="just" rtl="0"/>
            <a:r>
              <a:rPr lang="en-US" dirty="0" smtClean="0"/>
              <a:t>Potential precipitants, such as an upper respiratory tract infection or inappropriate cessation of diuretic medication, should be identified.</a:t>
            </a:r>
            <a:endParaRPr lang="ar-IQ"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solidFill>
                  <a:srgbClr val="FF0000"/>
                </a:solidFill>
              </a:rPr>
              <a:t>Chronic heart failure:</a:t>
            </a:r>
            <a:endParaRPr lang="ar-IQ" sz="3200" dirty="0">
              <a:solidFill>
                <a:srgbClr val="FF0000"/>
              </a:solidFill>
            </a:endParaRPr>
          </a:p>
        </p:txBody>
      </p:sp>
      <p:sp>
        <p:nvSpPr>
          <p:cNvPr id="3" name="عنصر نائب للمحتوى 2"/>
          <p:cNvSpPr>
            <a:spLocks noGrp="1"/>
          </p:cNvSpPr>
          <p:nvPr>
            <p:ph idx="1"/>
          </p:nvPr>
        </p:nvSpPr>
        <p:spPr/>
        <p:txBody>
          <a:bodyPr/>
          <a:lstStyle/>
          <a:p>
            <a:pPr algn="just" rtl="0"/>
            <a:r>
              <a:rPr lang="en-US" dirty="0" smtClean="0"/>
              <a:t>Patients with chronic heart failure commonly follow a relapsing and remitting course, with periods of stability and episodes of </a:t>
            </a:r>
            <a:r>
              <a:rPr lang="en-US" dirty="0" err="1" smtClean="0"/>
              <a:t>decompensation</a:t>
            </a:r>
            <a:r>
              <a:rPr lang="en-US" dirty="0" smtClean="0"/>
              <a:t> leading to worsening symptoms that may necessitate </a:t>
            </a:r>
            <a:r>
              <a:rPr lang="en-US" dirty="0" err="1" smtClean="0"/>
              <a:t>hospitalisation</a:t>
            </a:r>
            <a:r>
              <a:rPr lang="en-US" dirty="0" smtClean="0"/>
              <a:t>.</a:t>
            </a:r>
            <a:endParaRPr lang="ar-IQ"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clinical picture depends on the nature of the underlying heart disease, the type of heart failure that it has evoked, and the </a:t>
            </a:r>
            <a:r>
              <a:rPr lang="en-US" dirty="0" err="1" smtClean="0"/>
              <a:t>neurohumoral</a:t>
            </a:r>
            <a:r>
              <a:rPr lang="en-US" dirty="0" smtClean="0"/>
              <a:t> changes that have developed.</a:t>
            </a:r>
            <a:endParaRPr lang="ar-IQ"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582594"/>
          </a:xfrm>
        </p:spPr>
        <p:txBody>
          <a:bodyPr>
            <a:normAutofit fontScale="90000"/>
          </a:bodyPr>
          <a:lstStyle/>
          <a:p>
            <a:endParaRPr lang="ar-IQ" dirty="0"/>
          </a:p>
        </p:txBody>
      </p:sp>
      <p:pic>
        <p:nvPicPr>
          <p:cNvPr id="512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 low cardiac output causes fatigue, listlessness and a poor effort tolerance; the peripheries are cold and the BP is low. </a:t>
            </a:r>
          </a:p>
          <a:p>
            <a:pPr algn="just" rtl="0"/>
            <a:r>
              <a:rPr lang="en-US" dirty="0" smtClean="0"/>
              <a:t>To maintain perfusion of vital organs, blood flow is diverted away from skeletal muscle and this may contribute to fatigue and weakness.</a:t>
            </a:r>
            <a:endParaRPr lang="ar-IQ"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Poor renal perfusion leads to </a:t>
            </a:r>
            <a:r>
              <a:rPr lang="en-US" dirty="0" err="1" smtClean="0"/>
              <a:t>oliguria</a:t>
            </a:r>
            <a:r>
              <a:rPr lang="en-US" dirty="0" smtClean="0"/>
              <a:t> and </a:t>
            </a:r>
            <a:r>
              <a:rPr lang="en-US" dirty="0" err="1" smtClean="0"/>
              <a:t>uraemia</a:t>
            </a:r>
            <a:r>
              <a:rPr lang="en-US" dirty="0" smtClean="0"/>
              <a:t>.</a:t>
            </a:r>
          </a:p>
          <a:p>
            <a:pPr algn="just" rtl="0"/>
            <a:r>
              <a:rPr lang="en-US" dirty="0" smtClean="0"/>
              <a:t>Pulmonary </a:t>
            </a:r>
            <a:r>
              <a:rPr lang="en-US" dirty="0" err="1" smtClean="0"/>
              <a:t>oedema</a:t>
            </a:r>
            <a:r>
              <a:rPr lang="en-US" dirty="0" smtClean="0"/>
              <a:t> due to left heart failure presents as described above and with </a:t>
            </a:r>
            <a:r>
              <a:rPr lang="en-US" dirty="0" err="1" smtClean="0"/>
              <a:t>inspiratory</a:t>
            </a:r>
            <a:r>
              <a:rPr lang="en-US" dirty="0" smtClean="0"/>
              <a:t> </a:t>
            </a:r>
            <a:r>
              <a:rPr lang="en-US" dirty="0" err="1" smtClean="0"/>
              <a:t>crepitations</a:t>
            </a:r>
            <a:r>
              <a:rPr lang="en-US" dirty="0" smtClean="0"/>
              <a:t> over the lung bases.</a:t>
            </a:r>
          </a:p>
          <a:p>
            <a:pPr algn="just" rtl="0"/>
            <a:r>
              <a:rPr lang="en-US" dirty="0" smtClean="0"/>
              <a:t> In contrast, right heart failure produces a high JVP with hepatic congestion and dependent peripheral </a:t>
            </a:r>
            <a:r>
              <a:rPr lang="en-US" dirty="0" err="1" smtClean="0"/>
              <a:t>oedema</a:t>
            </a:r>
            <a:r>
              <a:rPr lang="en-US" dirty="0" smtClean="0"/>
              <a:t>.</a:t>
            </a:r>
          </a:p>
          <a:p>
            <a:pPr algn="just" rtl="0"/>
            <a:endParaRPr lang="ar-IQ"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In ambulant patients, the </a:t>
            </a:r>
            <a:r>
              <a:rPr lang="en-US" dirty="0" err="1" smtClean="0"/>
              <a:t>oedema</a:t>
            </a:r>
            <a:r>
              <a:rPr lang="en-US" dirty="0" smtClean="0"/>
              <a:t> affects the ankles, whereas in bed-bound patients it collects around the thighs and sacrum. </a:t>
            </a:r>
          </a:p>
          <a:p>
            <a:pPr algn="just" rtl="0"/>
            <a:r>
              <a:rPr lang="en-US" dirty="0" err="1" smtClean="0"/>
              <a:t>Ascites</a:t>
            </a:r>
            <a:r>
              <a:rPr lang="en-US" dirty="0" smtClean="0"/>
              <a:t> or pleural effusion occurs in some cases. </a:t>
            </a:r>
          </a:p>
          <a:p>
            <a:pPr algn="just" rtl="0"/>
            <a:r>
              <a:rPr lang="en-US" dirty="0" smtClean="0"/>
              <a:t>Heart failure is not the only cause of </a:t>
            </a:r>
            <a:r>
              <a:rPr lang="en-US" dirty="0" err="1" smtClean="0"/>
              <a:t>oedema</a:t>
            </a:r>
            <a:r>
              <a:rPr lang="en-US" dirty="0" smtClean="0"/>
              <a:t>.</a:t>
            </a:r>
          </a:p>
          <a:p>
            <a:pPr algn="just" rtl="0"/>
            <a:endParaRPr lang="ar-IQ"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Almost all forms of heart disease can lead to heart failure.</a:t>
            </a:r>
          </a:p>
          <a:p>
            <a:pPr algn="just" rtl="0"/>
            <a:r>
              <a:rPr lang="en-US" dirty="0" smtClean="0"/>
              <a:t> An accurate </a:t>
            </a:r>
            <a:r>
              <a:rPr lang="en-US" dirty="0" err="1" smtClean="0"/>
              <a:t>aetiological</a:t>
            </a:r>
            <a:r>
              <a:rPr lang="en-US" dirty="0" smtClean="0"/>
              <a:t> diagnosis is important because in some situations a specific remedy may be available.</a:t>
            </a:r>
            <a:endParaRPr lang="ar-IQ"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6146" name="Picture 2"/>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Chronic heart failure is sometimes associated with marked weight loss (cardiac cachexia) caused by a combination of anorexia and impaired absorption due to gastrointestinal congestion, poor tissue perfusion due to a low cardiac output, and skeletal muscle atrophy due to immobility.</a:t>
            </a:r>
            <a:endParaRPr lang="ar-IQ"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Complications: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normAutofit/>
          </a:bodyPr>
          <a:lstStyle/>
          <a:p>
            <a:pPr algn="just" rtl="0"/>
            <a:r>
              <a:rPr lang="en-US" dirty="0" smtClean="0"/>
              <a:t>In advanced heart failure, the following may occur:</a:t>
            </a:r>
          </a:p>
          <a:p>
            <a:pPr algn="just" rtl="0">
              <a:buNone/>
            </a:pPr>
            <a:r>
              <a:rPr lang="en-US" dirty="0" smtClean="0"/>
              <a:t>    A-  </a:t>
            </a:r>
            <a:r>
              <a:rPr lang="en-US" dirty="0" smtClean="0">
                <a:solidFill>
                  <a:srgbClr val="FF0000"/>
                </a:solidFill>
              </a:rPr>
              <a:t>Renal failure </a:t>
            </a:r>
            <a:r>
              <a:rPr lang="en-US" dirty="0" smtClean="0"/>
              <a:t>is caused by poor renal perfusion due to a low cardiac output and may be exacerbated by diuretic therapy, </a:t>
            </a:r>
            <a:r>
              <a:rPr lang="en-US" dirty="0" err="1" smtClean="0"/>
              <a:t>angiotensin</a:t>
            </a:r>
            <a:r>
              <a:rPr lang="en-US" dirty="0" smtClean="0"/>
              <a:t>-converting enzyme (ACE) inhibitors and </a:t>
            </a:r>
            <a:r>
              <a:rPr lang="en-US" dirty="0" err="1" smtClean="0"/>
              <a:t>angiotensin</a:t>
            </a:r>
            <a:r>
              <a:rPr lang="en-US" dirty="0" smtClean="0"/>
              <a:t> receptor blockers.</a:t>
            </a:r>
          </a:p>
          <a:p>
            <a:pPr algn="just" rtl="0">
              <a:buNone/>
            </a:pPr>
            <a:endParaRPr lang="ar-IQ"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rtl="0">
              <a:buNone/>
            </a:pPr>
            <a:r>
              <a:rPr lang="en-US" dirty="0" smtClean="0"/>
              <a:t>    B-  </a:t>
            </a:r>
            <a:r>
              <a:rPr lang="en-US" dirty="0" err="1" smtClean="0">
                <a:solidFill>
                  <a:srgbClr val="FF0000"/>
                </a:solidFill>
              </a:rPr>
              <a:t>Hypokalaemia</a:t>
            </a:r>
            <a:r>
              <a:rPr lang="en-US" dirty="0" smtClean="0"/>
              <a:t> may be the result of treatment with potassium-losing diuretics or </a:t>
            </a:r>
            <a:r>
              <a:rPr lang="en-US" dirty="0" err="1" smtClean="0"/>
              <a:t>hyperaldosteronism</a:t>
            </a:r>
            <a:r>
              <a:rPr lang="en-US" dirty="0" smtClean="0"/>
              <a:t> caused by activation of the </a:t>
            </a:r>
            <a:r>
              <a:rPr lang="en-US" dirty="0" err="1" smtClean="0"/>
              <a:t>renin–angiotensin</a:t>
            </a:r>
            <a:r>
              <a:rPr lang="en-US" dirty="0" smtClean="0"/>
              <a:t> system and impaired </a:t>
            </a:r>
            <a:r>
              <a:rPr lang="en-US" dirty="0" err="1" smtClean="0"/>
              <a:t>aldosterone</a:t>
            </a:r>
            <a:r>
              <a:rPr lang="en-US" dirty="0" smtClean="0"/>
              <a:t> metabolism due to hepatic congestion. Most of the body’s potassium is intracellular and there may be substantial depletion of potassium stores, even when the plasma potassium concentration is in the normal range.</a:t>
            </a:r>
          </a:p>
          <a:p>
            <a:pPr algn="just" rtl="0">
              <a:buNone/>
            </a:pPr>
            <a:endParaRPr lang="ar-IQ"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buNone/>
            </a:pPr>
            <a:r>
              <a:rPr lang="en-US" dirty="0" smtClean="0"/>
              <a:t>    C-  </a:t>
            </a:r>
            <a:r>
              <a:rPr lang="en-US" dirty="0" err="1" smtClean="0">
                <a:solidFill>
                  <a:srgbClr val="FF0000"/>
                </a:solidFill>
              </a:rPr>
              <a:t>Hyperkalaemia</a:t>
            </a:r>
            <a:r>
              <a:rPr lang="en-US" dirty="0" smtClean="0"/>
              <a:t> may be due to the effects of drug treatment, particularly the combination of ACE inhibitors and </a:t>
            </a:r>
            <a:r>
              <a:rPr lang="en-US" dirty="0" err="1" smtClean="0"/>
              <a:t>spironolactone</a:t>
            </a:r>
            <a:r>
              <a:rPr lang="en-US" dirty="0" smtClean="0"/>
              <a:t> (which both promote potassium retention), and renal dysfunction.</a:t>
            </a:r>
          </a:p>
          <a:p>
            <a:pPr algn="just" rtl="0">
              <a:buNone/>
            </a:pPr>
            <a:endParaRPr lang="ar-IQ"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buNone/>
            </a:pPr>
            <a:r>
              <a:rPr lang="en-US" dirty="0" smtClean="0"/>
              <a:t>    D-  </a:t>
            </a:r>
            <a:r>
              <a:rPr lang="en-US" dirty="0" err="1" smtClean="0">
                <a:solidFill>
                  <a:srgbClr val="FF0000"/>
                </a:solidFill>
              </a:rPr>
              <a:t>Hyponatraemia</a:t>
            </a:r>
            <a:r>
              <a:rPr lang="en-US" dirty="0" smtClean="0"/>
              <a:t> is a feature of severe heart failure and is a poor prognostic sign. It may be caused by diuretic therapy, inappropriate water retention due to high ADH secretion, or failure of the cell membrane ion pump.</a:t>
            </a:r>
          </a:p>
          <a:p>
            <a:pPr algn="just" rtl="0">
              <a:buNone/>
            </a:pPr>
            <a:endParaRPr lang="ar-IQ"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buNone/>
            </a:pPr>
            <a:r>
              <a:rPr lang="en-US" dirty="0" smtClean="0"/>
              <a:t>    E-  </a:t>
            </a:r>
            <a:r>
              <a:rPr lang="en-US" dirty="0" smtClean="0">
                <a:solidFill>
                  <a:srgbClr val="FF0000"/>
                </a:solidFill>
              </a:rPr>
              <a:t>Impaired liver function </a:t>
            </a:r>
            <a:r>
              <a:rPr lang="en-US" dirty="0" smtClean="0"/>
              <a:t>is caused by hepatic venous congestion and poor arterial perfusion, which frequently cause mild jaundice and abnormal liver function tests; reduced synthesis of clotting factors can make anticoagulant control difficult.</a:t>
            </a:r>
          </a:p>
          <a:p>
            <a:pPr algn="just" rtl="0">
              <a:buNone/>
            </a:pPr>
            <a:endParaRPr lang="ar-IQ"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buNone/>
            </a:pPr>
            <a:r>
              <a:rPr lang="en-US" dirty="0" smtClean="0"/>
              <a:t>    F- </a:t>
            </a:r>
            <a:r>
              <a:rPr lang="en-US" dirty="0" err="1" smtClean="0">
                <a:solidFill>
                  <a:srgbClr val="FF0000"/>
                </a:solidFill>
              </a:rPr>
              <a:t>Thromboembolism</a:t>
            </a:r>
            <a:r>
              <a:rPr lang="en-US" dirty="0" smtClean="0">
                <a:solidFill>
                  <a:srgbClr val="FF0000"/>
                </a:solidFill>
              </a:rPr>
              <a:t>:</a:t>
            </a:r>
            <a:r>
              <a:rPr lang="en-US" dirty="0" smtClean="0"/>
              <a:t> Deep vein thrombosis and pulmonary embolism may occur due to the effects of a low cardiac output and enforced immobility, whereas systemic emboli may be related to arrhythmias, </a:t>
            </a:r>
            <a:r>
              <a:rPr lang="en-US" dirty="0" err="1" smtClean="0"/>
              <a:t>atrial</a:t>
            </a:r>
            <a:r>
              <a:rPr lang="en-US" dirty="0" smtClean="0"/>
              <a:t> flutter or fibrillation, or </a:t>
            </a:r>
            <a:r>
              <a:rPr lang="en-US" dirty="0" err="1" smtClean="0"/>
              <a:t>intracardiac</a:t>
            </a:r>
            <a:r>
              <a:rPr lang="en-US" dirty="0" smtClean="0"/>
              <a:t> thrombus complicating conditions such as mitral </a:t>
            </a:r>
            <a:r>
              <a:rPr lang="en-US" dirty="0" err="1" smtClean="0"/>
              <a:t>stenosis</a:t>
            </a:r>
            <a:r>
              <a:rPr lang="en-US" dirty="0" smtClean="0"/>
              <a:t>, MI or left ventricular aneurysm.</a:t>
            </a:r>
          </a:p>
          <a:p>
            <a:pPr algn="just" rtl="0">
              <a:buNone/>
            </a:pPr>
            <a:endParaRPr lang="ar-IQ"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511156"/>
          </a:xfrm>
        </p:spPr>
        <p:txBody>
          <a:bodyPr>
            <a:normAutofit fontScale="90000"/>
          </a:bodyPr>
          <a:lstStyle/>
          <a:p>
            <a:endParaRPr lang="ar-IQ" dirty="0"/>
          </a:p>
        </p:txBody>
      </p:sp>
      <p:sp>
        <p:nvSpPr>
          <p:cNvPr id="3" name="عنصر نائب للمحتوى 2"/>
          <p:cNvSpPr>
            <a:spLocks noGrp="1"/>
          </p:cNvSpPr>
          <p:nvPr>
            <p:ph idx="1"/>
          </p:nvPr>
        </p:nvSpPr>
        <p:spPr>
          <a:xfrm>
            <a:off x="428596" y="928670"/>
            <a:ext cx="7467600" cy="4525963"/>
          </a:xfrm>
        </p:spPr>
        <p:txBody>
          <a:bodyPr>
            <a:normAutofit fontScale="92500" lnSpcReduction="20000"/>
          </a:bodyPr>
          <a:lstStyle/>
          <a:p>
            <a:pPr algn="just" rtl="0">
              <a:buNone/>
            </a:pPr>
            <a:r>
              <a:rPr lang="en-US" dirty="0" smtClean="0"/>
              <a:t>    G- </a:t>
            </a:r>
            <a:r>
              <a:rPr lang="en-US" dirty="0" err="1" smtClean="0">
                <a:solidFill>
                  <a:srgbClr val="FF0000"/>
                </a:solidFill>
              </a:rPr>
              <a:t>Atrial</a:t>
            </a:r>
            <a:r>
              <a:rPr lang="en-US" dirty="0" smtClean="0"/>
              <a:t> and </a:t>
            </a:r>
            <a:r>
              <a:rPr lang="en-US" dirty="0" smtClean="0">
                <a:solidFill>
                  <a:srgbClr val="FF0000"/>
                </a:solidFill>
              </a:rPr>
              <a:t>ventricular</a:t>
            </a:r>
            <a:r>
              <a:rPr lang="en-US" dirty="0" smtClean="0"/>
              <a:t> </a:t>
            </a:r>
            <a:r>
              <a:rPr lang="en-US" dirty="0" smtClean="0">
                <a:solidFill>
                  <a:srgbClr val="FF0000"/>
                </a:solidFill>
              </a:rPr>
              <a:t>arrhythmias</a:t>
            </a:r>
            <a:r>
              <a:rPr lang="en-US" dirty="0" smtClean="0"/>
              <a:t> are very common and may be related to electrolyte changes (e.g. </a:t>
            </a:r>
            <a:r>
              <a:rPr lang="en-US" dirty="0" err="1" smtClean="0"/>
              <a:t>hypokalaemia</a:t>
            </a:r>
            <a:r>
              <a:rPr lang="en-US" dirty="0" smtClean="0"/>
              <a:t>, hypomagnesaemia), the underlying structural heart disease, and the pro-arrhythmic effects of increased circulating </a:t>
            </a:r>
            <a:r>
              <a:rPr lang="en-US" dirty="0" err="1" smtClean="0"/>
              <a:t>catecholamines</a:t>
            </a:r>
            <a:r>
              <a:rPr lang="en-US" dirty="0" smtClean="0"/>
              <a:t> or drugs. Sudden death occurs in up to 50% of patients with heart failure and is often due to a ventricular arrhythmia. Frequent ventricular ectopic beats and runs of non-sustained ventricular tachycardia are common findings in patients with heart failure and are associated with an adverse prognosis.</a:t>
            </a:r>
            <a:endParaRPr lang="ar-IQ"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Investigations:</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p:txBody>
          <a:bodyPr/>
          <a:lstStyle/>
          <a:p>
            <a:pPr algn="just" rtl="0"/>
            <a:r>
              <a:rPr lang="en-US" dirty="0" smtClean="0">
                <a:solidFill>
                  <a:srgbClr val="FF0000"/>
                </a:solidFill>
              </a:rPr>
              <a:t>Serum urea </a:t>
            </a:r>
            <a:r>
              <a:rPr lang="en-US" dirty="0" smtClean="0"/>
              <a:t>and </a:t>
            </a:r>
            <a:r>
              <a:rPr lang="en-US" dirty="0" smtClean="0">
                <a:solidFill>
                  <a:srgbClr val="FF0000"/>
                </a:solidFill>
              </a:rPr>
              <a:t>electrolytes</a:t>
            </a:r>
            <a:r>
              <a:rPr lang="en-US" dirty="0" smtClean="0"/>
              <a:t>, </a:t>
            </a:r>
            <a:r>
              <a:rPr lang="en-US" dirty="0" err="1" smtClean="0">
                <a:solidFill>
                  <a:srgbClr val="FF0000"/>
                </a:solidFill>
              </a:rPr>
              <a:t>haemoglobin</a:t>
            </a:r>
            <a:r>
              <a:rPr lang="en-US" dirty="0" smtClean="0"/>
              <a:t>, </a:t>
            </a:r>
            <a:r>
              <a:rPr lang="en-US" dirty="0" smtClean="0">
                <a:solidFill>
                  <a:srgbClr val="FF0000"/>
                </a:solidFill>
              </a:rPr>
              <a:t>thyroid function</a:t>
            </a:r>
            <a:r>
              <a:rPr lang="en-US" dirty="0" smtClean="0"/>
              <a:t>, </a:t>
            </a:r>
            <a:r>
              <a:rPr lang="en-US" dirty="0" smtClean="0">
                <a:solidFill>
                  <a:srgbClr val="FF0000"/>
                </a:solidFill>
              </a:rPr>
              <a:t>ECG</a:t>
            </a:r>
            <a:r>
              <a:rPr lang="en-US" dirty="0" smtClean="0"/>
              <a:t> and </a:t>
            </a:r>
            <a:r>
              <a:rPr lang="en-US" dirty="0" smtClean="0">
                <a:solidFill>
                  <a:srgbClr val="FF0000"/>
                </a:solidFill>
              </a:rPr>
              <a:t>chest X-ray </a:t>
            </a:r>
            <a:r>
              <a:rPr lang="en-US" dirty="0" smtClean="0"/>
              <a:t>may help to establish the nature and severity of the underlying heart disease and detect any complications. </a:t>
            </a: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solidFill>
                  <a:srgbClr val="FF0000"/>
                </a:solidFill>
              </a:rPr>
              <a:t>Brain </a:t>
            </a:r>
            <a:r>
              <a:rPr lang="en-US" dirty="0" err="1" smtClean="0">
                <a:solidFill>
                  <a:srgbClr val="FF0000"/>
                </a:solidFill>
              </a:rPr>
              <a:t>natriuretic</a:t>
            </a:r>
            <a:r>
              <a:rPr lang="en-US" dirty="0" smtClean="0">
                <a:solidFill>
                  <a:srgbClr val="FF0000"/>
                </a:solidFill>
              </a:rPr>
              <a:t> peptide (BNP) </a:t>
            </a:r>
            <a:r>
              <a:rPr lang="en-US" dirty="0" smtClean="0"/>
              <a:t>is elevated in heart failure and is a marker of risk; it is useful in the investigation of patients with breathlessness or peripheral </a:t>
            </a:r>
            <a:r>
              <a:rPr lang="en-US" dirty="0" err="1" smtClean="0"/>
              <a:t>oedema</a:t>
            </a:r>
            <a:r>
              <a:rPr lang="en-US" dirty="0" smtClean="0"/>
              <a:t>.</a:t>
            </a:r>
          </a:p>
          <a:p>
            <a:pPr algn="just" rtl="0"/>
            <a:endParaRPr lang="ar-IQ"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225404"/>
          </a:xfrm>
        </p:spPr>
        <p:txBody>
          <a:bodyPr>
            <a:normAutofit fontScale="90000"/>
          </a:bodyPr>
          <a:lstStyle/>
          <a:p>
            <a:endParaRPr lang="ar-IQ" dirty="0"/>
          </a:p>
        </p:txBody>
      </p:sp>
      <p:sp>
        <p:nvSpPr>
          <p:cNvPr id="3" name="عنصر نائب للمحتوى 2"/>
          <p:cNvSpPr>
            <a:spLocks noGrp="1"/>
          </p:cNvSpPr>
          <p:nvPr>
            <p:ph idx="1"/>
          </p:nvPr>
        </p:nvSpPr>
        <p:spPr>
          <a:xfrm>
            <a:off x="428596" y="928670"/>
            <a:ext cx="7467600" cy="4525963"/>
          </a:xfrm>
        </p:spPr>
        <p:txBody>
          <a:bodyPr>
            <a:normAutofit fontScale="92500" lnSpcReduction="10000"/>
          </a:bodyPr>
          <a:lstStyle/>
          <a:p>
            <a:pPr algn="just" rtl="0"/>
            <a:r>
              <a:rPr lang="en-US" dirty="0" smtClean="0">
                <a:solidFill>
                  <a:srgbClr val="FF0000"/>
                </a:solidFill>
              </a:rPr>
              <a:t>Echocardiography</a:t>
            </a:r>
            <a:r>
              <a:rPr lang="en-US" dirty="0" smtClean="0"/>
              <a:t> is very useful and should be considered in all patients with heart failure in order to:</a:t>
            </a:r>
          </a:p>
          <a:p>
            <a:pPr algn="just" rtl="0">
              <a:buNone/>
            </a:pPr>
            <a:r>
              <a:rPr lang="en-US" dirty="0" smtClean="0"/>
              <a:t>-determine the </a:t>
            </a:r>
            <a:r>
              <a:rPr lang="en-US" dirty="0" err="1" smtClean="0"/>
              <a:t>aetiology</a:t>
            </a:r>
            <a:endParaRPr lang="en-US" dirty="0" smtClean="0"/>
          </a:p>
          <a:p>
            <a:pPr algn="just" rtl="0">
              <a:buNone/>
            </a:pPr>
            <a:r>
              <a:rPr lang="en-US" dirty="0" smtClean="0"/>
              <a:t>-detect hitherto unsuspected </a:t>
            </a:r>
            <a:r>
              <a:rPr lang="en-US" dirty="0" err="1" smtClean="0"/>
              <a:t>valvular</a:t>
            </a:r>
            <a:r>
              <a:rPr lang="en-US" dirty="0" smtClean="0"/>
              <a:t> heart disease, such as occult mitral </a:t>
            </a:r>
            <a:r>
              <a:rPr lang="en-US" dirty="0" err="1" smtClean="0"/>
              <a:t>stenosis</a:t>
            </a:r>
            <a:r>
              <a:rPr lang="en-US" dirty="0" smtClean="0"/>
              <a:t>, and other conditions that may be amenable to specific remedies</a:t>
            </a:r>
          </a:p>
          <a:p>
            <a:pPr algn="just" rtl="0">
              <a:buNone/>
            </a:pPr>
            <a:r>
              <a:rPr lang="en-US" dirty="0" smtClean="0"/>
              <a:t>- identify patients who will benefit from long-term therapy with drugs, such as ACE inhibitors.</a:t>
            </a:r>
          </a:p>
          <a:p>
            <a:pPr algn="just" rtl="0">
              <a:buNone/>
            </a:pPr>
            <a:endParaRPr lang="en-US" dirty="0" smtClean="0"/>
          </a:p>
          <a:p>
            <a:pPr algn="just" rtl="0"/>
            <a:endParaRPr lang="ar-IQ"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solidFill>
                  <a:srgbClr val="FF0000"/>
                </a:solidFill>
              </a:rPr>
              <a:t>Chest X-ray</a:t>
            </a:r>
            <a:endParaRPr lang="ar-IQ" sz="3200" dirty="0">
              <a:solidFill>
                <a:srgbClr val="FF0000"/>
              </a:solidFill>
            </a:endParaRPr>
          </a:p>
        </p:txBody>
      </p:sp>
      <p:sp>
        <p:nvSpPr>
          <p:cNvPr id="4" name="عنصر نائب للمحتوى 3"/>
          <p:cNvSpPr>
            <a:spLocks noGrp="1"/>
          </p:cNvSpPr>
          <p:nvPr>
            <p:ph sz="half" idx="1"/>
          </p:nvPr>
        </p:nvSpPr>
        <p:spPr/>
        <p:txBody>
          <a:bodyPr>
            <a:normAutofit/>
          </a:bodyPr>
          <a:lstStyle/>
          <a:p>
            <a:pPr algn="just" rtl="0"/>
            <a:r>
              <a:rPr lang="en-US" dirty="0" smtClean="0"/>
              <a:t>A rise in pulmonary venous pressure from left-sided heart failure first shows on the chest X-ray as an abnormal distension of the upper lobe pulmonary veins (with the patient in the erect position).</a:t>
            </a:r>
            <a:endParaRPr lang="ar-IQ" dirty="0"/>
          </a:p>
        </p:txBody>
      </p:sp>
      <p:pic>
        <p:nvPicPr>
          <p:cNvPr id="7170" name="Picture 2"/>
          <p:cNvPicPr>
            <a:picLocks noGrp="1" noChangeAspect="1" noChangeArrowheads="1"/>
          </p:cNvPicPr>
          <p:nvPr>
            <p:ph sz="half" idx="2"/>
          </p:nvPr>
        </p:nvPicPr>
        <p:blipFill>
          <a:blip r:embed="rId2"/>
          <a:srcRect/>
          <a:stretch>
            <a:fillRect/>
          </a:stretch>
        </p:blipFill>
        <p:spPr bwMode="auto">
          <a:xfrm>
            <a:off x="4500562" y="928670"/>
            <a:ext cx="4143404"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p:txBody>
          <a:bodyPr/>
          <a:lstStyle/>
          <a:p>
            <a:pPr algn="just" rtl="0"/>
            <a:r>
              <a:rPr lang="en-US" dirty="0" smtClean="0"/>
              <a:t> The </a:t>
            </a:r>
            <a:r>
              <a:rPr lang="en-US" dirty="0" err="1" smtClean="0"/>
              <a:t>vascularity</a:t>
            </a:r>
            <a:r>
              <a:rPr lang="en-US" dirty="0" smtClean="0"/>
              <a:t> of the lung fields becomes more prominent, and the right and left pulmonary arteries dilate. </a:t>
            </a:r>
          </a:p>
          <a:p>
            <a:pPr algn="just" rtl="0"/>
            <a:r>
              <a:rPr lang="en-US" dirty="0" smtClean="0"/>
              <a:t>Subsequently, interstitial </a:t>
            </a:r>
            <a:r>
              <a:rPr lang="en-US" dirty="0" err="1" smtClean="0"/>
              <a:t>oedema</a:t>
            </a:r>
            <a:r>
              <a:rPr lang="en-US" dirty="0" smtClean="0"/>
              <a:t> causes thickened interlobular septa and dilated </a:t>
            </a:r>
            <a:r>
              <a:rPr lang="en-US" dirty="0" err="1" smtClean="0"/>
              <a:t>lymphatics</a:t>
            </a:r>
            <a:r>
              <a:rPr lang="en-US" dirty="0" smtClean="0"/>
              <a:t>.</a:t>
            </a:r>
          </a:p>
          <a:p>
            <a:pPr algn="just" rtl="0"/>
            <a:endParaRPr lang="ar-IQ"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These are evident as horizontal lines in the </a:t>
            </a:r>
            <a:r>
              <a:rPr lang="en-US" dirty="0" err="1" smtClean="0"/>
              <a:t>costophrenic</a:t>
            </a:r>
            <a:r>
              <a:rPr lang="en-US" dirty="0" smtClean="0"/>
              <a:t> angles (</a:t>
            </a:r>
            <a:r>
              <a:rPr lang="en-US" dirty="0" err="1" smtClean="0"/>
              <a:t>septal</a:t>
            </a:r>
            <a:r>
              <a:rPr lang="en-US" dirty="0" smtClean="0"/>
              <a:t> or ‘</a:t>
            </a:r>
            <a:r>
              <a:rPr lang="en-US" dirty="0" err="1" smtClean="0"/>
              <a:t>Kerley</a:t>
            </a:r>
            <a:r>
              <a:rPr lang="en-US" dirty="0" smtClean="0"/>
              <a:t> B’ lines). </a:t>
            </a:r>
          </a:p>
          <a:p>
            <a:pPr algn="just" rtl="0"/>
            <a:r>
              <a:rPr lang="en-US" dirty="0" smtClean="0"/>
              <a:t> More advanced changes due to alveolar </a:t>
            </a:r>
            <a:r>
              <a:rPr lang="en-US" dirty="0" err="1" smtClean="0"/>
              <a:t>oedema</a:t>
            </a:r>
            <a:r>
              <a:rPr lang="en-US" dirty="0" smtClean="0"/>
              <a:t> cause a hazy </a:t>
            </a:r>
            <a:r>
              <a:rPr lang="en-US" dirty="0" err="1" smtClean="0"/>
              <a:t>opacification</a:t>
            </a:r>
            <a:r>
              <a:rPr lang="en-US" dirty="0" smtClean="0"/>
              <a:t> spreading from the </a:t>
            </a:r>
            <a:r>
              <a:rPr lang="en-US" dirty="0" err="1" smtClean="0"/>
              <a:t>hilar</a:t>
            </a:r>
            <a:r>
              <a:rPr lang="en-US" dirty="0" smtClean="0"/>
              <a:t> regions, and pleural effusions.</a:t>
            </a:r>
            <a:endParaRPr lang="ar-IQ"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Management of acute pulmonary </a:t>
            </a:r>
            <a:b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ar-IQ"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en-US" sz="32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oedema</a:t>
            </a:r>
            <a:endParaRPr lang="ar-IQ"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a:xfrm>
            <a:off x="500034" y="1428736"/>
            <a:ext cx="7467600" cy="4525963"/>
          </a:xfrm>
        </p:spPr>
        <p:txBody>
          <a:bodyPr>
            <a:normAutofit/>
          </a:bodyPr>
          <a:lstStyle/>
          <a:p>
            <a:pPr algn="just" rtl="0">
              <a:buNone/>
            </a:pPr>
            <a:r>
              <a:rPr lang="en-US" dirty="0" smtClean="0"/>
              <a:t>This is urgent:</a:t>
            </a:r>
          </a:p>
          <a:p>
            <a:pPr algn="just" rtl="0"/>
            <a:r>
              <a:rPr lang="en-US" dirty="0" smtClean="0"/>
              <a:t> Sit the patient up in order to reduce pulmonary congestion.</a:t>
            </a:r>
          </a:p>
          <a:p>
            <a:pPr algn="just" rtl="0"/>
            <a:r>
              <a:rPr lang="en-US" dirty="0" smtClean="0"/>
              <a:t>Give oxygen (high-flow, high-concentration). Noninvasive positive pressure ventilation (continuous positive airways pressure (CPAP) of 5–10mmHg) by a tight-fitting facemask results in a more rapid improvement in the patient’s clinical state.</a:t>
            </a:r>
          </a:p>
          <a:p>
            <a:pPr algn="just" rtl="0"/>
            <a:endParaRPr lang="en-US" dirty="0" smtClean="0"/>
          </a:p>
          <a:p>
            <a:pPr algn="just" rtl="0"/>
            <a:endParaRPr lang="ar-IQ"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lstStyle/>
          <a:p>
            <a:pPr algn="just" rtl="0"/>
            <a:r>
              <a:rPr lang="en-US" dirty="0" smtClean="0"/>
              <a:t> Administer nitrates, such as </a:t>
            </a:r>
            <a:r>
              <a:rPr lang="en-US" dirty="0" err="1" smtClean="0"/>
              <a:t>i.v</a:t>
            </a:r>
            <a:r>
              <a:rPr lang="en-US" dirty="0" smtClean="0"/>
              <a:t>. </a:t>
            </a:r>
            <a:r>
              <a:rPr lang="en-US" dirty="0" err="1" smtClean="0"/>
              <a:t>glyceryl</a:t>
            </a:r>
            <a:r>
              <a:rPr lang="en-US" dirty="0" smtClean="0"/>
              <a:t> </a:t>
            </a:r>
            <a:r>
              <a:rPr lang="en-US" dirty="0" err="1" smtClean="0"/>
              <a:t>trinitrate</a:t>
            </a:r>
            <a:r>
              <a:rPr lang="en-US" dirty="0" smtClean="0"/>
              <a:t> 10–200 </a:t>
            </a:r>
            <a:r>
              <a:rPr lang="el-GR" dirty="0" smtClean="0"/>
              <a:t>μ</a:t>
            </a:r>
            <a:r>
              <a:rPr lang="en-US" dirty="0" smtClean="0"/>
              <a:t>g/min or </a:t>
            </a:r>
            <a:r>
              <a:rPr lang="en-US" dirty="0" err="1" smtClean="0"/>
              <a:t>buccal</a:t>
            </a:r>
            <a:r>
              <a:rPr lang="en-US" dirty="0" smtClean="0"/>
              <a:t> </a:t>
            </a:r>
            <a:r>
              <a:rPr lang="en-US" dirty="0" err="1" smtClean="0"/>
              <a:t>glyceryl</a:t>
            </a:r>
            <a:r>
              <a:rPr lang="en-US" dirty="0" smtClean="0"/>
              <a:t> </a:t>
            </a:r>
            <a:r>
              <a:rPr lang="en-US" dirty="0" err="1" smtClean="0"/>
              <a:t>trinitrate</a:t>
            </a:r>
            <a:r>
              <a:rPr lang="en-US" dirty="0" smtClean="0"/>
              <a:t> 2–5mg, titrated upwards every 10 minutes, until clinical improvement occurs or systolic BP falls to &lt; 110 mmHg.</a:t>
            </a:r>
          </a:p>
          <a:p>
            <a:pPr algn="just" rtl="0"/>
            <a:r>
              <a:rPr lang="en-US" dirty="0" smtClean="0"/>
              <a:t>Administer a loop diuretic such as </a:t>
            </a:r>
            <a:r>
              <a:rPr lang="en-US" dirty="0" err="1" smtClean="0"/>
              <a:t>furosemide</a:t>
            </a:r>
            <a:r>
              <a:rPr lang="en-US" dirty="0" smtClean="0"/>
              <a:t> 50–100mg </a:t>
            </a:r>
            <a:r>
              <a:rPr lang="en-US" dirty="0" err="1" smtClean="0"/>
              <a:t>i.v</a:t>
            </a:r>
            <a:r>
              <a:rPr lang="en-US" dirty="0" smtClean="0"/>
              <a:t>.</a:t>
            </a:r>
          </a:p>
          <a:p>
            <a:pPr algn="just" rtl="0"/>
            <a:endParaRPr lang="ar-IQ"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buNone/>
            </a:pPr>
            <a:r>
              <a:rPr lang="en-US" dirty="0" smtClean="0"/>
              <a:t>      The patient should initially be kept on strict bed rest with continuous monitoring of cardiac rhythm, BP and pulse </a:t>
            </a:r>
            <a:r>
              <a:rPr lang="en-US" dirty="0" err="1" smtClean="0"/>
              <a:t>oximetry</a:t>
            </a:r>
            <a:r>
              <a:rPr lang="en-US" dirty="0" smtClean="0"/>
              <a:t>.</a:t>
            </a:r>
          </a:p>
          <a:p>
            <a:pPr algn="just" rtl="0">
              <a:buNone/>
            </a:pPr>
            <a:r>
              <a:rPr lang="en-US" dirty="0" smtClean="0"/>
              <a:t>      Intravenous opiates may be cautiously used when patients are in extremis. They reduce sympathetically mediated peripheral vasoconstriction but may cause respiratory depression and exacerbation of </a:t>
            </a:r>
            <a:r>
              <a:rPr lang="en-US" dirty="0" err="1" smtClean="0"/>
              <a:t>hypoxaemia</a:t>
            </a:r>
            <a:r>
              <a:rPr lang="en-US" dirty="0" smtClean="0"/>
              <a:t> and </a:t>
            </a:r>
            <a:r>
              <a:rPr lang="en-US" dirty="0" err="1" smtClean="0"/>
              <a:t>hypercapnia</a:t>
            </a:r>
            <a:r>
              <a:rPr lang="en-US" dirty="0" smtClean="0"/>
              <a:t>.</a:t>
            </a:r>
          </a:p>
          <a:p>
            <a:pPr algn="just" rtl="0">
              <a:buFont typeface="Wingdings" pitchFamily="2" charset="2"/>
              <a:buChar char="§"/>
            </a:pPr>
            <a:endParaRPr lang="ar-IQ"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buNone/>
            </a:pPr>
            <a:r>
              <a:rPr lang="en-US" dirty="0" smtClean="0"/>
              <a:t>      If these measures prove ineffective, </a:t>
            </a:r>
            <a:r>
              <a:rPr lang="en-US" dirty="0" err="1" smtClean="0"/>
              <a:t>inotropic</a:t>
            </a:r>
            <a:r>
              <a:rPr lang="en-US" dirty="0" smtClean="0"/>
              <a:t> agents may be required to augment cardiac output, particularly in </a:t>
            </a:r>
            <a:r>
              <a:rPr lang="en-US" dirty="0" err="1" smtClean="0"/>
              <a:t>hypotensive</a:t>
            </a:r>
            <a:r>
              <a:rPr lang="en-US" dirty="0" smtClean="0"/>
              <a:t> patients. Insertion of an intra-aortic balloon pump can be very beneficial in patients with acute </a:t>
            </a:r>
            <a:r>
              <a:rPr lang="en-US" dirty="0" err="1" smtClean="0"/>
              <a:t>cardiogenic</a:t>
            </a:r>
            <a:r>
              <a:rPr lang="en-US" dirty="0" smtClean="0"/>
              <a:t> pulmonary </a:t>
            </a:r>
            <a:r>
              <a:rPr lang="en-US" dirty="0" err="1" smtClean="0"/>
              <a:t>oedema</a:t>
            </a:r>
            <a:r>
              <a:rPr lang="en-US" dirty="0" smtClean="0"/>
              <a:t>, especially when secondary to myocardial </a:t>
            </a:r>
            <a:r>
              <a:rPr lang="en-US" dirty="0" err="1" smtClean="0"/>
              <a:t>ischaemia</a:t>
            </a:r>
            <a:r>
              <a:rPr lang="en-US" dirty="0" smtClean="0"/>
              <a:t>.</a:t>
            </a:r>
            <a:endParaRPr lang="ar-IQ"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Management of chronic </a:t>
            </a:r>
            <a:r>
              <a:rPr lang="ar-IQ"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heart failure</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sz="half" idx="1"/>
          </p:nvPr>
        </p:nvSpPr>
        <p:spPr/>
        <p:txBody>
          <a:bodyPr/>
          <a:lstStyle/>
          <a:p>
            <a:pPr algn="just" rtl="0">
              <a:buNone/>
            </a:pPr>
            <a:r>
              <a:rPr lang="en-US" dirty="0" smtClean="0">
                <a:solidFill>
                  <a:srgbClr val="FF0000"/>
                </a:solidFill>
              </a:rPr>
              <a:t>General measures:</a:t>
            </a:r>
          </a:p>
          <a:p>
            <a:pPr algn="just" rtl="0"/>
            <a:r>
              <a:rPr lang="en-US" dirty="0" smtClean="0"/>
              <a:t>Education of patients and their relatives about the causes and treatment of heart failure can help adherence to a management plan:</a:t>
            </a:r>
          </a:p>
          <a:p>
            <a:pPr algn="just" rtl="0"/>
            <a:endParaRPr lang="ar-IQ" dirty="0">
              <a:solidFill>
                <a:srgbClr val="FF0000"/>
              </a:solidFill>
            </a:endParaRPr>
          </a:p>
        </p:txBody>
      </p:sp>
      <p:pic>
        <p:nvPicPr>
          <p:cNvPr id="8194" name="Picture 2"/>
          <p:cNvPicPr>
            <a:picLocks noGrp="1" noChangeAspect="1" noChangeArrowheads="1"/>
          </p:cNvPicPr>
          <p:nvPr>
            <p:ph sz="half" idx="2"/>
          </p:nvPr>
        </p:nvPicPr>
        <p:blipFill>
          <a:blip r:embed="rId2"/>
          <a:srcRect/>
          <a:stretch>
            <a:fillRect/>
          </a:stretch>
        </p:blipFill>
        <p:spPr bwMode="auto">
          <a:xfrm>
            <a:off x="4143372" y="1214422"/>
            <a:ext cx="4786346"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82528"/>
          </a:xfrm>
        </p:spPr>
        <p:txBody>
          <a:bodyPr>
            <a:normAutofit fontScale="90000"/>
          </a:bodyPr>
          <a:lstStyle/>
          <a:p>
            <a:endParaRPr lang="ar-IQ" dirty="0"/>
          </a:p>
        </p:txBody>
      </p:sp>
      <p:sp>
        <p:nvSpPr>
          <p:cNvPr id="3" name="عنصر نائب للمحتوى 2"/>
          <p:cNvSpPr>
            <a:spLocks noGrp="1"/>
          </p:cNvSpPr>
          <p:nvPr>
            <p:ph idx="1"/>
          </p:nvPr>
        </p:nvSpPr>
        <p:spPr>
          <a:xfrm>
            <a:off x="428596" y="857232"/>
            <a:ext cx="7467600" cy="4525963"/>
          </a:xfrm>
        </p:spPr>
        <p:txBody>
          <a:bodyPr>
            <a:normAutofit/>
          </a:bodyPr>
          <a:lstStyle/>
          <a:p>
            <a:pPr algn="just" rtl="0"/>
            <a:r>
              <a:rPr lang="en-US" dirty="0" smtClean="0"/>
              <a:t>Heart failure is frequently due to coronary artery disease, tends to affect elderly people and often leads to prolonged disability. </a:t>
            </a:r>
          </a:p>
          <a:p>
            <a:pPr algn="just" rtl="0"/>
            <a:r>
              <a:rPr lang="en-US" dirty="0" smtClean="0"/>
              <a:t> The prevalence of heart failure rises from 1% in those aged 50–59 years to over 10% in those aged 80–89 years. In the UK, most patients admitted to hospital with heart failure are &gt; 70 years old and remain </a:t>
            </a:r>
            <a:r>
              <a:rPr lang="en-US" dirty="0" err="1" smtClean="0"/>
              <a:t>hospitalised</a:t>
            </a:r>
            <a:r>
              <a:rPr lang="en-US" dirty="0" smtClean="0"/>
              <a:t> for a week or more.</a:t>
            </a:r>
          </a:p>
          <a:p>
            <a:pPr algn="just" rtl="0">
              <a:buNone/>
            </a:pPr>
            <a:endParaRPr lang="ar-IQ"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274638"/>
            <a:ext cx="7467600" cy="296842"/>
          </a:xfrm>
        </p:spPr>
        <p:txBody>
          <a:bodyPr>
            <a:normAutofit fontScale="90000"/>
          </a:bodyPr>
          <a:lstStyle/>
          <a:p>
            <a:endParaRPr lang="ar-IQ" dirty="0"/>
          </a:p>
        </p:txBody>
      </p:sp>
      <p:sp>
        <p:nvSpPr>
          <p:cNvPr id="6" name="عنصر نائب للمحتوى 5"/>
          <p:cNvSpPr>
            <a:spLocks noGrp="1"/>
          </p:cNvSpPr>
          <p:nvPr>
            <p:ph idx="1"/>
          </p:nvPr>
        </p:nvSpPr>
        <p:spPr>
          <a:xfrm>
            <a:off x="428596" y="928670"/>
            <a:ext cx="7467600" cy="4525963"/>
          </a:xfrm>
        </p:spPr>
        <p:txBody>
          <a:bodyPr>
            <a:normAutofit lnSpcReduction="10000"/>
          </a:bodyPr>
          <a:lstStyle/>
          <a:p>
            <a:pPr algn="just" rtl="0"/>
            <a:r>
              <a:rPr lang="en-US" dirty="0" smtClean="0"/>
              <a:t>Some patients may need to weigh themselves daily and adjust their diuretic therapy accordingly.</a:t>
            </a:r>
          </a:p>
          <a:p>
            <a:pPr algn="just" rtl="0"/>
            <a:r>
              <a:rPr lang="en-US" dirty="0" smtClean="0"/>
              <a:t>In patients with coronary heart disease, secondary preventative measures, such as low-dose aspirin and lipid-lowering therapy, are required.</a:t>
            </a:r>
          </a:p>
          <a:p>
            <a:pPr algn="just" rtl="0"/>
            <a:r>
              <a:rPr lang="en-US" dirty="0" smtClean="0"/>
              <a:t> However, </a:t>
            </a:r>
            <a:r>
              <a:rPr lang="en-US" dirty="0" err="1" smtClean="0"/>
              <a:t>statins</a:t>
            </a:r>
            <a:r>
              <a:rPr lang="en-US" dirty="0" smtClean="0"/>
              <a:t> do not appear to be effective in patients with severe heart failure.</a:t>
            </a:r>
          </a:p>
          <a:p>
            <a:pPr algn="just" rtl="0"/>
            <a:endParaRPr lang="ar-IQ"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solidFill>
                  <a:srgbClr val="FF0000"/>
                </a:solidFill>
              </a:rPr>
              <a:t>Drug therapy:</a:t>
            </a:r>
            <a:endParaRPr lang="ar-IQ" sz="3200" dirty="0">
              <a:solidFill>
                <a:srgbClr val="FF0000"/>
              </a:solidFill>
            </a:endParaRPr>
          </a:p>
        </p:txBody>
      </p:sp>
      <p:sp>
        <p:nvSpPr>
          <p:cNvPr id="3" name="عنصر نائب للمحتوى 2"/>
          <p:cNvSpPr>
            <a:spLocks noGrp="1"/>
          </p:cNvSpPr>
          <p:nvPr>
            <p:ph idx="1"/>
          </p:nvPr>
        </p:nvSpPr>
        <p:spPr/>
        <p:txBody>
          <a:bodyPr/>
          <a:lstStyle/>
          <a:p>
            <a:pPr algn="just" rtl="0"/>
            <a:r>
              <a:rPr lang="en-US" dirty="0" smtClean="0"/>
              <a:t>Cardiac function can be improved by increasing contractility, </a:t>
            </a:r>
            <a:r>
              <a:rPr lang="en-US" dirty="0" err="1" smtClean="0"/>
              <a:t>optimising</a:t>
            </a:r>
            <a:r>
              <a:rPr lang="en-US" dirty="0" smtClean="0"/>
              <a:t> preload or decreasing </a:t>
            </a:r>
            <a:r>
              <a:rPr lang="en-US" dirty="0" err="1" smtClean="0"/>
              <a:t>afterload</a:t>
            </a:r>
            <a:r>
              <a:rPr lang="en-US" dirty="0" smtClean="0"/>
              <a:t>.</a:t>
            </a:r>
          </a:p>
          <a:p>
            <a:pPr algn="just" rtl="0"/>
            <a:r>
              <a:rPr lang="en-US" dirty="0" smtClean="0"/>
              <a:t>Drugs that reduce preload are appropriate in patients with high end-diastolic filling pressures and evidence of pulmonary or systemic venous congestion.</a:t>
            </a:r>
            <a:endParaRPr lang="ar-IQ"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Those that reduce </a:t>
            </a:r>
            <a:r>
              <a:rPr lang="en-US" dirty="0" err="1" smtClean="0"/>
              <a:t>afterload</a:t>
            </a:r>
            <a:r>
              <a:rPr lang="en-US" dirty="0" smtClean="0"/>
              <a:t> or increase myocardial contractility are more useful in patients with signs and symptoms of a low cardiac output.</a:t>
            </a:r>
          </a:p>
          <a:p>
            <a:pPr algn="just" rtl="0"/>
            <a:endParaRPr lang="ar-IQ"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solidFill>
                  <a:srgbClr val="00B0F0"/>
                </a:solidFill>
              </a:rPr>
              <a:t>Diuretic therapy:</a:t>
            </a:r>
            <a:endParaRPr lang="ar-IQ" sz="3200" dirty="0">
              <a:solidFill>
                <a:srgbClr val="00B0F0"/>
              </a:solidFill>
            </a:endParaRPr>
          </a:p>
        </p:txBody>
      </p:sp>
      <p:sp>
        <p:nvSpPr>
          <p:cNvPr id="3" name="عنصر نائب للمحتوى 2"/>
          <p:cNvSpPr>
            <a:spLocks noGrp="1"/>
          </p:cNvSpPr>
          <p:nvPr>
            <p:ph idx="1"/>
          </p:nvPr>
        </p:nvSpPr>
        <p:spPr/>
        <p:txBody>
          <a:bodyPr/>
          <a:lstStyle/>
          <a:p>
            <a:pPr algn="just" rtl="0"/>
            <a:r>
              <a:rPr lang="en-US" dirty="0" smtClean="0"/>
              <a:t>In heart failure, diuretics produce an increase in urinary sodium and water excretion, leading to a reduction in blood and plasma volume.</a:t>
            </a:r>
          </a:p>
          <a:p>
            <a:pPr algn="just" rtl="0"/>
            <a:r>
              <a:rPr lang="en-US" dirty="0" smtClean="0"/>
              <a:t> Diuretic therapy reduces preload and improves pulmonary and systemic venous congestion.</a:t>
            </a:r>
            <a:endParaRPr lang="ar-IQ"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It may also reduce </a:t>
            </a:r>
            <a:r>
              <a:rPr lang="en-US" dirty="0" err="1" smtClean="0"/>
              <a:t>afterload</a:t>
            </a:r>
            <a:r>
              <a:rPr lang="en-US" dirty="0" smtClean="0"/>
              <a:t> and ventricular volume, leading to a fall in wall tension and increased cardiac efficiency.</a:t>
            </a:r>
          </a:p>
          <a:p>
            <a:pPr algn="just" rtl="0"/>
            <a:r>
              <a:rPr lang="en-US" dirty="0" smtClean="0"/>
              <a:t>Although a fall in preload (ventricular filling pressure) tends to reduce cardiac output, the ‘Starling curve’ in heart failure is flat, so there may be a substantial and beneficial fall in filling pressure with little change in cardiac output.</a:t>
            </a:r>
          </a:p>
          <a:p>
            <a:pPr algn="just" rtl="0"/>
            <a:endParaRPr lang="ar-IQ"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921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Nevertheless, excessive diuretic therapy may cause an undesirable fall in cardiac output, with a rising serum urea, hypotension and increasing lethargy, especially in patients with a marked diastolic component to their heart failure.</a:t>
            </a:r>
            <a:endParaRPr lang="ar-IQ"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In some patients with severe chronic heart failure, particularly in the presence of chronic renal impairment, </a:t>
            </a:r>
            <a:r>
              <a:rPr lang="en-US" dirty="0" err="1" smtClean="0"/>
              <a:t>oedema</a:t>
            </a:r>
            <a:r>
              <a:rPr lang="en-US" dirty="0" smtClean="0"/>
              <a:t> may persist despite oral loop diuretics. In such patients an intravenous infusion of </a:t>
            </a:r>
            <a:r>
              <a:rPr lang="en-US" dirty="0" err="1" smtClean="0"/>
              <a:t>furosemide</a:t>
            </a:r>
            <a:r>
              <a:rPr lang="en-US" dirty="0" smtClean="0"/>
              <a:t> 10mg/hr may initiate a </a:t>
            </a:r>
            <a:r>
              <a:rPr lang="en-US" dirty="0" err="1" smtClean="0"/>
              <a:t>diuresis</a:t>
            </a:r>
            <a:r>
              <a:rPr lang="en-US" dirty="0" smtClean="0"/>
              <a:t>. </a:t>
            </a:r>
            <a:endParaRPr lang="ar-IQ"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Combining a loop diuretic with a </a:t>
            </a:r>
            <a:r>
              <a:rPr lang="en-US" dirty="0" err="1" smtClean="0"/>
              <a:t>thiazide</a:t>
            </a:r>
            <a:r>
              <a:rPr lang="en-US" dirty="0" smtClean="0"/>
              <a:t> (e.g. </a:t>
            </a:r>
            <a:r>
              <a:rPr lang="en-US" dirty="0" err="1" smtClean="0"/>
              <a:t>bendroflumethiazide</a:t>
            </a:r>
            <a:r>
              <a:rPr lang="en-US" dirty="0" smtClean="0"/>
              <a:t> 5mg daily) or a </a:t>
            </a:r>
            <a:r>
              <a:rPr lang="en-US" dirty="0" err="1" smtClean="0"/>
              <a:t>thiazide</a:t>
            </a:r>
            <a:r>
              <a:rPr lang="en-US" dirty="0" smtClean="0"/>
              <a:t>-like diuretic (e.g. </a:t>
            </a:r>
            <a:r>
              <a:rPr lang="en-US" dirty="0" err="1" smtClean="0"/>
              <a:t>metolazone</a:t>
            </a:r>
            <a:r>
              <a:rPr lang="en-US" dirty="0" smtClean="0"/>
              <a:t> 5mg daily) may prove effective, but this can cause an excessive </a:t>
            </a:r>
            <a:r>
              <a:rPr lang="en-US" dirty="0" err="1" smtClean="0"/>
              <a:t>diuresis</a:t>
            </a:r>
            <a:r>
              <a:rPr lang="en-US" dirty="0" smtClean="0"/>
              <a:t>.</a:t>
            </a:r>
          </a:p>
          <a:p>
            <a:pPr algn="just" rtl="0"/>
            <a:endParaRPr lang="ar-IQ"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511156"/>
          </a:xfrm>
        </p:spPr>
        <p:txBody>
          <a:bodyPr>
            <a:normAutofit fontScale="90000"/>
          </a:bodyPr>
          <a:lstStyle/>
          <a:p>
            <a:endParaRPr lang="ar-IQ" dirty="0"/>
          </a:p>
        </p:txBody>
      </p:sp>
      <p:sp>
        <p:nvSpPr>
          <p:cNvPr id="3" name="عنصر نائب للمحتوى 2"/>
          <p:cNvSpPr>
            <a:spLocks noGrp="1"/>
          </p:cNvSpPr>
          <p:nvPr>
            <p:ph idx="1"/>
          </p:nvPr>
        </p:nvSpPr>
        <p:spPr>
          <a:xfrm>
            <a:off x="428596" y="1071546"/>
            <a:ext cx="7467600" cy="4525963"/>
          </a:xfrm>
        </p:spPr>
        <p:txBody>
          <a:bodyPr>
            <a:normAutofit lnSpcReduction="10000"/>
          </a:bodyPr>
          <a:lstStyle/>
          <a:p>
            <a:pPr algn="just" rtl="0"/>
            <a:r>
              <a:rPr lang="en-US" dirty="0" err="1" smtClean="0"/>
              <a:t>Aldosterone</a:t>
            </a:r>
            <a:r>
              <a:rPr lang="en-US" dirty="0" smtClean="0"/>
              <a:t> receptor antagonists, such as </a:t>
            </a:r>
            <a:r>
              <a:rPr lang="en-US" dirty="0" err="1" smtClean="0"/>
              <a:t>spironolactone</a:t>
            </a:r>
            <a:r>
              <a:rPr lang="en-US" dirty="0" smtClean="0"/>
              <a:t> and </a:t>
            </a:r>
            <a:r>
              <a:rPr lang="en-US" dirty="0" err="1" smtClean="0"/>
              <a:t>eplerenone</a:t>
            </a:r>
            <a:r>
              <a:rPr lang="en-US" dirty="0" smtClean="0"/>
              <a:t>, are potassium-sparing diuretics that are of particular benefit in patients with heart failure.</a:t>
            </a:r>
          </a:p>
          <a:p>
            <a:pPr algn="just" rtl="0"/>
            <a:r>
              <a:rPr lang="en-US" dirty="0" smtClean="0"/>
              <a:t> They may cause </a:t>
            </a:r>
            <a:r>
              <a:rPr lang="en-US" dirty="0" err="1" smtClean="0"/>
              <a:t>hyperkalaemia</a:t>
            </a:r>
            <a:r>
              <a:rPr lang="en-US" dirty="0" smtClean="0"/>
              <a:t>, particularly when used with an ACE inhibitor. They improve long-term clinical outcome in patients with severe heart failure or heart failure following acute MI.</a:t>
            </a:r>
          </a:p>
          <a:p>
            <a:pPr algn="just" rtl="0"/>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Although the outlook depends to some extent on the underlying cause of the problem, heart failure carries a very poor prognosis; approximately 50% of patients with severe heart failure due to left ventricular dysfunction will die within 2 years.</a:t>
            </a:r>
          </a:p>
          <a:p>
            <a:pPr algn="just" rtl="0"/>
            <a:r>
              <a:rPr lang="en-US" dirty="0" smtClean="0"/>
              <a:t> Many patients die suddenly from malignant ventricular arrhythmias or MI.</a:t>
            </a:r>
            <a:endParaRPr lang="ar-IQ"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solidFill>
                  <a:srgbClr val="00B0F0"/>
                </a:solidFill>
              </a:rPr>
              <a:t>Vasodilator therapy:</a:t>
            </a:r>
            <a:endParaRPr lang="ar-IQ" sz="3200" dirty="0">
              <a:solidFill>
                <a:srgbClr val="00B0F0"/>
              </a:solidFill>
            </a:endParaRPr>
          </a:p>
        </p:txBody>
      </p:sp>
      <p:sp>
        <p:nvSpPr>
          <p:cNvPr id="3" name="عنصر نائب للمحتوى 2"/>
          <p:cNvSpPr>
            <a:spLocks noGrp="1"/>
          </p:cNvSpPr>
          <p:nvPr>
            <p:ph idx="1"/>
          </p:nvPr>
        </p:nvSpPr>
        <p:spPr/>
        <p:txBody>
          <a:bodyPr/>
          <a:lstStyle/>
          <a:p>
            <a:pPr algn="just" rtl="0"/>
            <a:r>
              <a:rPr lang="en-US" dirty="0" smtClean="0"/>
              <a:t>These drugs are valuable in chronic heart failure. </a:t>
            </a:r>
          </a:p>
          <a:p>
            <a:pPr algn="just" rtl="0"/>
            <a:r>
              <a:rPr lang="en-US" dirty="0" err="1" smtClean="0"/>
              <a:t>Venodilators</a:t>
            </a:r>
            <a:r>
              <a:rPr lang="en-US" dirty="0" smtClean="0"/>
              <a:t>, such as nitrates, reduce preload, and arterial dilators, such as </a:t>
            </a:r>
            <a:r>
              <a:rPr lang="en-US" dirty="0" err="1" smtClean="0"/>
              <a:t>hydralazine</a:t>
            </a:r>
            <a:r>
              <a:rPr lang="en-US" dirty="0" smtClean="0"/>
              <a:t>, reduce </a:t>
            </a:r>
            <a:r>
              <a:rPr lang="en-US" dirty="0" err="1" smtClean="0"/>
              <a:t>afterload</a:t>
            </a:r>
            <a:r>
              <a:rPr lang="en-US" dirty="0" smtClean="0"/>
              <a:t>.</a:t>
            </a:r>
          </a:p>
          <a:p>
            <a:pPr algn="just" rtl="0"/>
            <a:r>
              <a:rPr lang="en-US" dirty="0" smtClean="0"/>
              <a:t> Their use is limited by pharmacological tolerance and hypotension.</a:t>
            </a:r>
          </a:p>
          <a:p>
            <a:pPr algn="just" rtl="0"/>
            <a:endParaRPr lang="en-US" dirty="0" smtClean="0"/>
          </a:p>
          <a:p>
            <a:pPr algn="just" rtl="0"/>
            <a:endParaRPr lang="ar-IQ"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2400" dirty="0" err="1" smtClean="0">
                <a:solidFill>
                  <a:srgbClr val="00B0F0"/>
                </a:solidFill>
              </a:rPr>
              <a:t>Angiotensin</a:t>
            </a:r>
            <a:r>
              <a:rPr lang="en-US" sz="2400" dirty="0" smtClean="0">
                <a:solidFill>
                  <a:srgbClr val="00B0F0"/>
                </a:solidFill>
              </a:rPr>
              <a:t>-converting enzyme (ACE) inhibition </a:t>
            </a:r>
            <a:br>
              <a:rPr lang="en-US" sz="2400" dirty="0" smtClean="0">
                <a:solidFill>
                  <a:srgbClr val="00B0F0"/>
                </a:solidFill>
              </a:rPr>
            </a:br>
            <a:r>
              <a:rPr lang="en-US" sz="2400" dirty="0" smtClean="0">
                <a:solidFill>
                  <a:srgbClr val="00B0F0"/>
                </a:solidFill>
              </a:rPr>
              <a:t>therapy:</a:t>
            </a:r>
            <a:endParaRPr lang="ar-IQ" sz="2400" dirty="0">
              <a:solidFill>
                <a:srgbClr val="00B0F0"/>
              </a:solidFill>
            </a:endParaRPr>
          </a:p>
        </p:txBody>
      </p:sp>
      <p:sp>
        <p:nvSpPr>
          <p:cNvPr id="3" name="عنصر نائب للمحتوى 2"/>
          <p:cNvSpPr>
            <a:spLocks noGrp="1"/>
          </p:cNvSpPr>
          <p:nvPr>
            <p:ph idx="1"/>
          </p:nvPr>
        </p:nvSpPr>
        <p:spPr>
          <a:xfrm>
            <a:off x="428596" y="1285860"/>
            <a:ext cx="7467600" cy="4525963"/>
          </a:xfrm>
        </p:spPr>
        <p:txBody>
          <a:bodyPr>
            <a:normAutofit/>
          </a:bodyPr>
          <a:lstStyle/>
          <a:p>
            <a:pPr algn="just" rtl="0"/>
            <a:r>
              <a:rPr lang="en-US" sz="3200" dirty="0" smtClean="0"/>
              <a:t>This interrupts the vicious circle of </a:t>
            </a:r>
            <a:r>
              <a:rPr lang="en-US" sz="3200" dirty="0" err="1" smtClean="0"/>
              <a:t>neurohumoral</a:t>
            </a:r>
            <a:r>
              <a:rPr lang="en-US" sz="3200" dirty="0" smtClean="0"/>
              <a:t> activation that is characteristic of moderate and severe heart failure by preventing the conversion of </a:t>
            </a:r>
            <a:r>
              <a:rPr lang="en-US" sz="3200" dirty="0" err="1" smtClean="0"/>
              <a:t>angiotensin</a:t>
            </a:r>
            <a:r>
              <a:rPr lang="en-US" sz="3200" dirty="0" smtClean="0"/>
              <a:t> I to </a:t>
            </a:r>
            <a:r>
              <a:rPr lang="en-US" sz="3200" dirty="0" err="1" smtClean="0"/>
              <a:t>angiotensin</a:t>
            </a:r>
            <a:r>
              <a:rPr lang="en-US" sz="3200" dirty="0" smtClean="0"/>
              <a:t> II, thereby preventing salt and water retention, peripheral arterial and venous vasoconstriction, and activation of the sympathetic nervous system.</a:t>
            </a:r>
            <a:endParaRPr lang="ar-IQ" sz="32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4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These drugs also prevent the undesirable activation of the </a:t>
            </a:r>
            <a:r>
              <a:rPr lang="en-US" dirty="0" err="1" smtClean="0"/>
              <a:t>renin–angiotensin</a:t>
            </a:r>
            <a:r>
              <a:rPr lang="en-US" dirty="0" smtClean="0"/>
              <a:t> system caused by diuretic therapy.</a:t>
            </a:r>
          </a:p>
          <a:p>
            <a:pPr algn="just" rtl="0"/>
            <a:r>
              <a:rPr lang="en-US" dirty="0" smtClean="0"/>
              <a:t>Whilst the major benefit of ACE inhibition in heart failure is a reduction in </a:t>
            </a:r>
            <a:r>
              <a:rPr lang="en-US" dirty="0" err="1" smtClean="0"/>
              <a:t>afterload</a:t>
            </a:r>
            <a:r>
              <a:rPr lang="en-US" dirty="0" smtClean="0"/>
              <a:t>, it also reduces preload and causes a modest rise in the plasma potassium concentrations. </a:t>
            </a:r>
          </a:p>
          <a:p>
            <a:pPr algn="just" rtl="0"/>
            <a:endParaRPr lang="ar-IQ"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Treatment with a combination of a loop diuretic and an ACE inhibitor therefore has many potential advantages.</a:t>
            </a:r>
          </a:p>
          <a:p>
            <a:pPr algn="just" rtl="0"/>
            <a:r>
              <a:rPr lang="en-US" dirty="0" smtClean="0"/>
              <a:t>In moderate and severe heart failure, ACE inhibitors can produce a substantial improvement in effort tolerance and in mortality. </a:t>
            </a:r>
          </a:p>
          <a:p>
            <a:pPr algn="just" rtl="0"/>
            <a:endParaRPr lang="ar-IQ"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5" name="عنصر نائب للمحتوى 4"/>
          <p:cNvSpPr>
            <a:spLocks noGrp="1"/>
          </p:cNvSpPr>
          <p:nvPr>
            <p:ph sz="half" idx="1"/>
          </p:nvPr>
        </p:nvSpPr>
        <p:spPr>
          <a:xfrm>
            <a:off x="457200" y="1600201"/>
            <a:ext cx="7472386" cy="1543048"/>
          </a:xfrm>
        </p:spPr>
        <p:txBody>
          <a:bodyPr/>
          <a:lstStyle/>
          <a:p>
            <a:pPr algn="just" rtl="0"/>
            <a:r>
              <a:rPr lang="en-US" dirty="0" smtClean="0"/>
              <a:t>They can also improve outcome and prevent the onset of overt heart failure in patients with poor residual left ventricular function following MI </a:t>
            </a:r>
            <a:endParaRPr lang="ar-IQ" dirty="0"/>
          </a:p>
        </p:txBody>
      </p:sp>
      <p:pic>
        <p:nvPicPr>
          <p:cNvPr id="11267" name="Picture 3"/>
          <p:cNvPicPr>
            <a:picLocks noGrp="1" noChangeAspect="1" noChangeArrowheads="1"/>
          </p:cNvPicPr>
          <p:nvPr>
            <p:ph sz="half" idx="2"/>
          </p:nvPr>
        </p:nvPicPr>
        <p:blipFill>
          <a:blip r:embed="rId2"/>
          <a:srcRect/>
          <a:stretch>
            <a:fillRect/>
          </a:stretch>
        </p:blipFill>
        <p:spPr bwMode="auto">
          <a:xfrm>
            <a:off x="785786" y="3266103"/>
            <a:ext cx="7139014" cy="2520351"/>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p:txBody>
          <a:bodyPr>
            <a:normAutofit lnSpcReduction="10000"/>
          </a:bodyPr>
          <a:lstStyle/>
          <a:p>
            <a:pPr algn="just" rtl="0"/>
            <a:r>
              <a:rPr lang="en-US" dirty="0" smtClean="0"/>
              <a:t>They can cause symptomatic hypotension and impairment of renal function, especially in patients with bilateral renal artery </a:t>
            </a:r>
            <a:r>
              <a:rPr lang="en-US" dirty="0" err="1" smtClean="0"/>
              <a:t>stenosis</a:t>
            </a:r>
            <a:r>
              <a:rPr lang="en-US" dirty="0" smtClean="0"/>
              <a:t> or those with pre-existing renal disease. </a:t>
            </a:r>
          </a:p>
          <a:p>
            <a:pPr algn="just" rtl="0"/>
            <a:r>
              <a:rPr lang="en-US" dirty="0" smtClean="0"/>
              <a:t> Short-acting ACE inhibitors can cause marked falls in BP, particularly in the elderly or when started in the presence of hypotension, </a:t>
            </a:r>
            <a:r>
              <a:rPr lang="en-US" dirty="0" err="1" smtClean="0"/>
              <a:t>hypovolaemia</a:t>
            </a:r>
            <a:r>
              <a:rPr lang="en-US" dirty="0" smtClean="0"/>
              <a:t> or </a:t>
            </a:r>
            <a:r>
              <a:rPr lang="en-US" dirty="0" err="1" smtClean="0"/>
              <a:t>hyponatraemia</a:t>
            </a:r>
            <a:r>
              <a:rPr lang="en-US" dirty="0" smtClean="0"/>
              <a:t>.</a:t>
            </a:r>
            <a:endParaRPr lang="ar-IQ"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In stable patients without hypotension (systolic BP &gt; 100mmHg), ACE inhibitors can usually be safely started in the community. </a:t>
            </a:r>
            <a:endParaRPr lang="ar-IQ"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However, in other patients, it is usually advisable to withhold diuretics for 24 hours before starting treatment with a small dose of a long-acting agent, preferably given at night.</a:t>
            </a:r>
          </a:p>
          <a:p>
            <a:pPr algn="just" rtl="0"/>
            <a:r>
              <a:rPr lang="en-US" dirty="0" smtClean="0"/>
              <a:t> Renal function must be monitored and should be checked 1–2 weeks after starting therapy.</a:t>
            </a:r>
            <a:endParaRPr lang="ar-IQ"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229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ar-IQ"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Pathophysiology</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عنصر نائب للمحتوى 3"/>
          <p:cNvSpPr>
            <a:spLocks noGrp="1"/>
          </p:cNvSpPr>
          <p:nvPr>
            <p:ph sz="half" idx="1"/>
          </p:nvPr>
        </p:nvSpPr>
        <p:spPr/>
        <p:txBody>
          <a:bodyPr>
            <a:normAutofit fontScale="92500"/>
          </a:bodyPr>
          <a:lstStyle/>
          <a:p>
            <a:pPr algn="just" rtl="0"/>
            <a:r>
              <a:rPr lang="en-US" dirty="0" smtClean="0"/>
              <a:t>Cardiac output is a function of the preload (the volume and pressure of blood in the ventricle at the end of diastole), the </a:t>
            </a:r>
            <a:r>
              <a:rPr lang="en-US" dirty="0" err="1" smtClean="0"/>
              <a:t>afterload</a:t>
            </a:r>
            <a:r>
              <a:rPr lang="en-US" dirty="0" smtClean="0"/>
              <a:t> (the volume and pressure of blood in the ventricle during systole) and myocardial contractility; this is the basis of Starling’s Law.</a:t>
            </a:r>
          </a:p>
          <a:p>
            <a:pPr algn="just" rtl="0"/>
            <a:endParaRPr lang="ar-IQ" dirty="0"/>
          </a:p>
        </p:txBody>
      </p:sp>
      <p:pic>
        <p:nvPicPr>
          <p:cNvPr id="2050" name="Picture 2"/>
          <p:cNvPicPr>
            <a:picLocks noGrp="1" noChangeAspect="1" noChangeArrowheads="1"/>
          </p:cNvPicPr>
          <p:nvPr>
            <p:ph sz="half" idx="2"/>
          </p:nvPr>
        </p:nvPicPr>
        <p:blipFill>
          <a:blip r:embed="rId2"/>
          <a:srcRect/>
          <a:stretch>
            <a:fillRect/>
          </a:stretch>
        </p:blipFill>
        <p:spPr bwMode="auto">
          <a:xfrm>
            <a:off x="4267200" y="1770538"/>
            <a:ext cx="3657600" cy="41852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err="1" smtClean="0">
                <a:solidFill>
                  <a:srgbClr val="00B0F0"/>
                </a:solidFill>
              </a:rPr>
              <a:t>Angiotensin</a:t>
            </a:r>
            <a:r>
              <a:rPr lang="en-US" sz="3200" dirty="0" smtClean="0">
                <a:solidFill>
                  <a:srgbClr val="00B0F0"/>
                </a:solidFill>
              </a:rPr>
              <a:t> receptor blocker (ARB) therapy:</a:t>
            </a:r>
            <a:endParaRPr lang="ar-IQ" sz="3200" dirty="0">
              <a:solidFill>
                <a:srgbClr val="00B0F0"/>
              </a:solidFill>
            </a:endParaRPr>
          </a:p>
        </p:txBody>
      </p:sp>
      <p:sp>
        <p:nvSpPr>
          <p:cNvPr id="3" name="عنصر نائب للمحتوى 2"/>
          <p:cNvSpPr>
            <a:spLocks noGrp="1"/>
          </p:cNvSpPr>
          <p:nvPr>
            <p:ph idx="1"/>
          </p:nvPr>
        </p:nvSpPr>
        <p:spPr/>
        <p:txBody>
          <a:bodyPr>
            <a:normAutofit/>
          </a:bodyPr>
          <a:lstStyle/>
          <a:p>
            <a:pPr algn="just" rtl="0"/>
            <a:r>
              <a:rPr lang="en-US" dirty="0" smtClean="0"/>
              <a:t>These drugs  act by blocking the action of </a:t>
            </a:r>
            <a:r>
              <a:rPr lang="en-US" dirty="0" err="1" smtClean="0"/>
              <a:t>angiotensin</a:t>
            </a:r>
            <a:r>
              <a:rPr lang="en-US" dirty="0" smtClean="0"/>
              <a:t> II on the heart, peripheral vasculature and kidney. </a:t>
            </a:r>
          </a:p>
          <a:p>
            <a:pPr algn="just" rtl="0"/>
            <a:r>
              <a:rPr lang="en-US" dirty="0" smtClean="0"/>
              <a:t> In heart failure, they produce beneficial </a:t>
            </a:r>
            <a:r>
              <a:rPr lang="en-US" dirty="0" err="1" smtClean="0"/>
              <a:t>haemodynamic</a:t>
            </a:r>
            <a:r>
              <a:rPr lang="en-US" dirty="0" smtClean="0"/>
              <a:t> changes that are similar to the effects of ACE inhibitors but are generally better tolerated. </a:t>
            </a:r>
            <a:endParaRPr lang="ar-IQ"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5" name="عنصر نائب للمحتوى 4"/>
          <p:cNvSpPr>
            <a:spLocks noGrp="1"/>
          </p:cNvSpPr>
          <p:nvPr>
            <p:ph sz="half" idx="1"/>
          </p:nvPr>
        </p:nvSpPr>
        <p:spPr>
          <a:xfrm>
            <a:off x="457200" y="1600201"/>
            <a:ext cx="7472386" cy="1471609"/>
          </a:xfrm>
        </p:spPr>
        <p:txBody>
          <a:bodyPr/>
          <a:lstStyle/>
          <a:p>
            <a:pPr algn="just" rtl="0"/>
            <a:r>
              <a:rPr lang="en-US" dirty="0" smtClean="0"/>
              <a:t>They have comparable effects on mortality and are a useful alternative for patients who cannot tolerate ACE inhibitors:</a:t>
            </a:r>
            <a:endParaRPr lang="ar-IQ" dirty="0"/>
          </a:p>
        </p:txBody>
      </p:sp>
      <p:pic>
        <p:nvPicPr>
          <p:cNvPr id="13314" name="Picture 2"/>
          <p:cNvPicPr>
            <a:picLocks noGrp="1" noChangeAspect="1" noChangeArrowheads="1"/>
          </p:cNvPicPr>
          <p:nvPr>
            <p:ph sz="half" idx="2"/>
          </p:nvPr>
        </p:nvPicPr>
        <p:blipFill>
          <a:blip r:embed="rId2"/>
          <a:srcRect/>
          <a:stretch>
            <a:fillRect/>
          </a:stretch>
        </p:blipFill>
        <p:spPr bwMode="auto">
          <a:xfrm>
            <a:off x="1000101" y="3000375"/>
            <a:ext cx="6752496" cy="3125788"/>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p:txBody>
          <a:bodyPr>
            <a:normAutofit/>
          </a:bodyPr>
          <a:lstStyle/>
          <a:p>
            <a:pPr algn="just" rtl="0"/>
            <a:r>
              <a:rPr lang="en-US" dirty="0" smtClean="0"/>
              <a:t>Unfortunately, they share all the more serious adverse effects of ACE inhibitors, including renal dysfunction and </a:t>
            </a:r>
            <a:r>
              <a:rPr lang="en-US" dirty="0" err="1" smtClean="0"/>
              <a:t>hyperkalaemia</a:t>
            </a:r>
            <a:r>
              <a:rPr lang="en-US" dirty="0" smtClean="0"/>
              <a:t>.</a:t>
            </a:r>
          </a:p>
          <a:p>
            <a:pPr algn="just" rtl="0"/>
            <a:r>
              <a:rPr lang="en-US" dirty="0" smtClean="0"/>
              <a:t> They may be considered in combination with ACE inhibitors, especially in those with recurrent </a:t>
            </a:r>
            <a:r>
              <a:rPr lang="en-US" dirty="0" err="1" smtClean="0"/>
              <a:t>hospitalisations</a:t>
            </a:r>
            <a:r>
              <a:rPr lang="en-US" dirty="0" smtClean="0"/>
              <a:t> for heart failure.</a:t>
            </a:r>
            <a:endParaRPr lang="ar-IQ"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solidFill>
                  <a:srgbClr val="00B0F0"/>
                </a:solidFill>
              </a:rPr>
              <a:t>Beta-</a:t>
            </a:r>
            <a:r>
              <a:rPr lang="en-US" sz="3200" dirty="0" err="1" smtClean="0">
                <a:solidFill>
                  <a:srgbClr val="00B0F0"/>
                </a:solidFill>
              </a:rPr>
              <a:t>adrenoceptor</a:t>
            </a:r>
            <a:r>
              <a:rPr lang="en-US" sz="3200" dirty="0" smtClean="0">
                <a:solidFill>
                  <a:srgbClr val="00B0F0"/>
                </a:solidFill>
              </a:rPr>
              <a:t> blocker therapy:</a:t>
            </a:r>
            <a:endParaRPr lang="ar-IQ" sz="3200" dirty="0">
              <a:solidFill>
                <a:srgbClr val="00B0F0"/>
              </a:solidFill>
            </a:endParaRPr>
          </a:p>
        </p:txBody>
      </p:sp>
      <p:sp>
        <p:nvSpPr>
          <p:cNvPr id="3" name="عنصر نائب للمحتوى 2"/>
          <p:cNvSpPr>
            <a:spLocks noGrp="1"/>
          </p:cNvSpPr>
          <p:nvPr>
            <p:ph idx="1"/>
          </p:nvPr>
        </p:nvSpPr>
        <p:spPr/>
        <p:txBody>
          <a:bodyPr/>
          <a:lstStyle/>
          <a:p>
            <a:pPr algn="just" rtl="0"/>
            <a:r>
              <a:rPr lang="en-US" dirty="0" smtClean="0"/>
              <a:t>Beta-blockade helps to counteract the deleterious effects of enhanced sympathetic stimulation and reduces the risk of arrhythmias and sudden death. </a:t>
            </a:r>
          </a:p>
          <a:p>
            <a:pPr algn="just" rtl="0"/>
            <a:endParaRPr lang="ar-IQ"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368280"/>
          </a:xfrm>
        </p:spPr>
        <p:txBody>
          <a:bodyPr>
            <a:normAutofit fontScale="90000"/>
          </a:bodyPr>
          <a:lstStyle/>
          <a:p>
            <a:endParaRPr lang="ar-IQ" dirty="0"/>
          </a:p>
        </p:txBody>
      </p:sp>
      <p:sp>
        <p:nvSpPr>
          <p:cNvPr id="3" name="عنصر نائب للمحتوى 2"/>
          <p:cNvSpPr>
            <a:spLocks noGrp="1"/>
          </p:cNvSpPr>
          <p:nvPr>
            <p:ph idx="1"/>
          </p:nvPr>
        </p:nvSpPr>
        <p:spPr>
          <a:xfrm>
            <a:off x="428596" y="857232"/>
            <a:ext cx="7467600" cy="4525963"/>
          </a:xfrm>
        </p:spPr>
        <p:txBody>
          <a:bodyPr>
            <a:normAutofit fontScale="92500"/>
          </a:bodyPr>
          <a:lstStyle/>
          <a:p>
            <a:pPr algn="just" rtl="0"/>
            <a:r>
              <a:rPr lang="en-US" dirty="0" smtClean="0"/>
              <a:t> When initiated in standard doses, they may precipitate acute-on-chronic heart failure, but when given in small incremental doses (e.g. </a:t>
            </a:r>
            <a:r>
              <a:rPr lang="en-US" dirty="0" err="1" smtClean="0"/>
              <a:t>bisoprolol</a:t>
            </a:r>
            <a:r>
              <a:rPr lang="en-US" dirty="0" smtClean="0"/>
              <a:t> started at a dose of 1.25mg daily, and increased gradually over a 12-week period to a target maintenance dose of 10mg daily), they can increase ejection fraction, improve symptoms, reduce the frequency of </a:t>
            </a:r>
            <a:r>
              <a:rPr lang="en-US" dirty="0" err="1" smtClean="0"/>
              <a:t>hospitalisation</a:t>
            </a:r>
            <a:r>
              <a:rPr lang="en-US" dirty="0" smtClean="0"/>
              <a:t> and reduce mortality in patients with chronic heart failure.</a:t>
            </a:r>
            <a:endParaRPr lang="ar-IQ"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5" name="عنصر نائب للمحتوى 4"/>
          <p:cNvSpPr>
            <a:spLocks noGrp="1"/>
          </p:cNvSpPr>
          <p:nvPr>
            <p:ph sz="half" idx="1"/>
          </p:nvPr>
        </p:nvSpPr>
        <p:spPr>
          <a:xfrm>
            <a:off x="457200" y="1600201"/>
            <a:ext cx="7472386" cy="1543048"/>
          </a:xfrm>
        </p:spPr>
        <p:txBody>
          <a:bodyPr>
            <a:normAutofit/>
          </a:bodyPr>
          <a:lstStyle/>
          <a:p>
            <a:pPr algn="just" rtl="0"/>
            <a:r>
              <a:rPr lang="en-US" dirty="0" smtClean="0"/>
              <a:t>Beta-blockers are more effective at reducing mortality than ACE inhibitors: relative risk reduction of 33% versus 20% respectively.</a:t>
            </a:r>
          </a:p>
          <a:p>
            <a:pPr algn="just" rtl="0"/>
            <a:endParaRPr lang="ar-IQ" dirty="0"/>
          </a:p>
        </p:txBody>
      </p:sp>
      <p:pic>
        <p:nvPicPr>
          <p:cNvPr id="14338" name="Picture 2"/>
          <p:cNvPicPr>
            <a:picLocks noGrp="1" noChangeAspect="1" noChangeArrowheads="1"/>
          </p:cNvPicPr>
          <p:nvPr>
            <p:ph sz="half" idx="2"/>
          </p:nvPr>
        </p:nvPicPr>
        <p:blipFill>
          <a:blip r:embed="rId2"/>
          <a:srcRect/>
          <a:stretch>
            <a:fillRect/>
          </a:stretch>
        </p:blipFill>
        <p:spPr bwMode="auto">
          <a:xfrm>
            <a:off x="928688" y="3381970"/>
            <a:ext cx="6996112" cy="2362598"/>
          </a:xfrm>
          <a:prstGeom prst="rect">
            <a:avLst/>
          </a:prstGeom>
          <a:noFill/>
          <a:ln w="9525">
            <a:noFill/>
            <a:miter lim="800000"/>
            <a:headEnd/>
            <a:tailEnd/>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normAutofit/>
          </a:bodyPr>
          <a:lstStyle/>
          <a:p>
            <a:r>
              <a:rPr lang="en-US" sz="3600" dirty="0" err="1" smtClean="0">
                <a:solidFill>
                  <a:srgbClr val="00B0F0"/>
                </a:solidFill>
              </a:rPr>
              <a:t>Digoxin</a:t>
            </a:r>
            <a:r>
              <a:rPr lang="en-US" sz="3600" dirty="0" smtClean="0">
                <a:solidFill>
                  <a:srgbClr val="00B0F0"/>
                </a:solidFill>
              </a:rPr>
              <a:t>:</a:t>
            </a:r>
            <a:endParaRPr lang="ar-IQ" sz="3600" dirty="0">
              <a:solidFill>
                <a:srgbClr val="00B0F0"/>
              </a:solidFill>
            </a:endParaRPr>
          </a:p>
        </p:txBody>
      </p:sp>
      <p:sp>
        <p:nvSpPr>
          <p:cNvPr id="6" name="عنصر نائب للمحتوى 5"/>
          <p:cNvSpPr>
            <a:spLocks noGrp="1"/>
          </p:cNvSpPr>
          <p:nvPr>
            <p:ph idx="1"/>
          </p:nvPr>
        </p:nvSpPr>
        <p:spPr/>
        <p:txBody>
          <a:bodyPr>
            <a:normAutofit/>
          </a:bodyPr>
          <a:lstStyle/>
          <a:p>
            <a:pPr algn="just" rtl="0"/>
            <a:r>
              <a:rPr lang="en-US" sz="3200" dirty="0" err="1" smtClean="0"/>
              <a:t>Digoxin</a:t>
            </a:r>
            <a:r>
              <a:rPr lang="en-US" sz="3200" dirty="0" smtClean="0"/>
              <a:t>  can be used to provide rate control in patients with heart failure and </a:t>
            </a:r>
            <a:r>
              <a:rPr lang="en-US" sz="3200" dirty="0" err="1" smtClean="0"/>
              <a:t>atrial</a:t>
            </a:r>
            <a:r>
              <a:rPr lang="en-US" sz="3200" dirty="0" smtClean="0"/>
              <a:t> fibrillation.</a:t>
            </a:r>
          </a:p>
          <a:p>
            <a:pPr algn="just" rtl="0"/>
            <a:r>
              <a:rPr lang="en-US" sz="3200" dirty="0" smtClean="0"/>
              <a:t> In patients with severe heart failure (NYHA class III–IV), </a:t>
            </a:r>
            <a:r>
              <a:rPr lang="en-US" sz="3200" dirty="0" err="1" smtClean="0"/>
              <a:t>digoxin</a:t>
            </a:r>
            <a:r>
              <a:rPr lang="en-US" sz="3200" dirty="0" smtClean="0"/>
              <a:t> reduces the likelihood of </a:t>
            </a:r>
            <a:r>
              <a:rPr lang="en-US" sz="3200" dirty="0" err="1" smtClean="0"/>
              <a:t>hospitalisation</a:t>
            </a:r>
            <a:r>
              <a:rPr lang="en-US" sz="3200" dirty="0" smtClean="0"/>
              <a:t> for heart failure, although it has no effect on long-term survival.</a:t>
            </a:r>
          </a:p>
          <a:p>
            <a:pPr algn="just" rtl="0"/>
            <a:endParaRPr lang="ar-IQ" sz="32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dirty="0" err="1" smtClean="0">
                <a:solidFill>
                  <a:srgbClr val="00B0F0"/>
                </a:solidFill>
              </a:rPr>
              <a:t>Amiodarone</a:t>
            </a:r>
            <a:r>
              <a:rPr lang="en-US" sz="3600" dirty="0" smtClean="0">
                <a:solidFill>
                  <a:srgbClr val="00B0F0"/>
                </a:solidFill>
              </a:rPr>
              <a:t>:</a:t>
            </a:r>
            <a:endParaRPr lang="ar-IQ" sz="3600" dirty="0">
              <a:solidFill>
                <a:srgbClr val="00B0F0"/>
              </a:solidFill>
            </a:endParaRPr>
          </a:p>
        </p:txBody>
      </p:sp>
      <p:sp>
        <p:nvSpPr>
          <p:cNvPr id="3" name="عنصر نائب للمحتوى 2"/>
          <p:cNvSpPr>
            <a:spLocks noGrp="1"/>
          </p:cNvSpPr>
          <p:nvPr>
            <p:ph idx="1"/>
          </p:nvPr>
        </p:nvSpPr>
        <p:spPr/>
        <p:txBody>
          <a:bodyPr/>
          <a:lstStyle/>
          <a:p>
            <a:pPr algn="just" rtl="0"/>
            <a:r>
              <a:rPr lang="en-US" dirty="0" smtClean="0"/>
              <a:t>This is a potent anti-arrhythmic drug that has little negative </a:t>
            </a:r>
            <a:r>
              <a:rPr lang="en-US" dirty="0" err="1" smtClean="0"/>
              <a:t>inotropic</a:t>
            </a:r>
            <a:r>
              <a:rPr lang="en-US" dirty="0" smtClean="0"/>
              <a:t> effect and may be valuable in patients with poor left ventricular function. </a:t>
            </a:r>
          </a:p>
          <a:p>
            <a:pPr algn="just" rtl="0"/>
            <a:r>
              <a:rPr lang="en-US" dirty="0" smtClean="0"/>
              <a:t> It is only effective in the treatment of symptomatic arrhythmias, and should not be used as a preventative agent in asymptomatic patients.</a:t>
            </a:r>
            <a:endParaRPr lang="ar-IQ"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3200" dirty="0" smtClean="0">
                <a:solidFill>
                  <a:srgbClr val="FF0000"/>
                </a:solidFill>
              </a:rPr>
              <a:t>Implantable cardiac defibrillators </a:t>
            </a:r>
            <a:r>
              <a:rPr lang="ar-IQ" sz="3200" dirty="0" smtClean="0">
                <a:solidFill>
                  <a:srgbClr val="FF0000"/>
                </a:solidFill>
              </a:rPr>
              <a:t>:</a:t>
            </a:r>
            <a:r>
              <a:rPr lang="en-US" sz="3200" dirty="0" smtClean="0">
                <a:solidFill>
                  <a:srgbClr val="FF0000"/>
                </a:solidFill>
              </a:rPr>
              <a:t>and </a:t>
            </a:r>
            <a:r>
              <a:rPr lang="en-US" sz="3200" dirty="0" err="1" smtClean="0">
                <a:solidFill>
                  <a:srgbClr val="FF0000"/>
                </a:solidFill>
              </a:rPr>
              <a:t>resynchronisation</a:t>
            </a:r>
            <a:r>
              <a:rPr lang="en-US" sz="3200" dirty="0" smtClean="0">
                <a:solidFill>
                  <a:srgbClr val="FF0000"/>
                </a:solidFill>
              </a:rPr>
              <a:t> therapy</a:t>
            </a:r>
            <a:endParaRPr lang="ar-IQ" sz="3200" dirty="0">
              <a:solidFill>
                <a:srgbClr val="FF0000"/>
              </a:solidFill>
            </a:endParaRPr>
          </a:p>
        </p:txBody>
      </p:sp>
      <p:sp>
        <p:nvSpPr>
          <p:cNvPr id="3" name="عنصر نائب للمحتوى 2"/>
          <p:cNvSpPr>
            <a:spLocks noGrp="1"/>
          </p:cNvSpPr>
          <p:nvPr>
            <p:ph idx="1"/>
          </p:nvPr>
        </p:nvSpPr>
        <p:spPr/>
        <p:txBody>
          <a:bodyPr/>
          <a:lstStyle/>
          <a:p>
            <a:pPr algn="just" rtl="0"/>
            <a:r>
              <a:rPr lang="en-US" dirty="0" smtClean="0"/>
              <a:t>Patients with symptomatic ventricular arrhythmias and heart failure have a very poor prognosis.</a:t>
            </a:r>
          </a:p>
          <a:p>
            <a:pPr algn="just" rtl="0"/>
            <a:r>
              <a:rPr lang="en-US" dirty="0" smtClean="0"/>
              <a:t> Irrespective of their response to anti-arrhythmic drug therapy, all should be considered for implantation of a cardiac defibrillator.</a:t>
            </a:r>
            <a:endParaRPr lang="ar-IQ"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In patients with marked </a:t>
            </a:r>
            <a:r>
              <a:rPr lang="en-US" dirty="0" err="1" smtClean="0"/>
              <a:t>intraventricular</a:t>
            </a:r>
            <a:r>
              <a:rPr lang="en-US" dirty="0" smtClean="0"/>
              <a:t> conduction delay, prolonged </a:t>
            </a:r>
            <a:r>
              <a:rPr lang="en-US" dirty="0" err="1" smtClean="0"/>
              <a:t>depolarisation</a:t>
            </a:r>
            <a:r>
              <a:rPr lang="en-US" dirty="0" smtClean="0"/>
              <a:t> may lead to uncoordinated left ventricular contraction.</a:t>
            </a:r>
          </a:p>
          <a:p>
            <a:pPr algn="just" rtl="0"/>
            <a:endParaRPr lang="ar-IQ"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28596" y="0"/>
            <a:ext cx="7467600" cy="1143000"/>
          </a:xfrm>
        </p:spPr>
        <p:txBody>
          <a:bodyPr/>
          <a:lstStyle/>
          <a:p>
            <a:endParaRPr lang="ar-IQ" dirty="0"/>
          </a:p>
        </p:txBody>
      </p:sp>
      <p:sp>
        <p:nvSpPr>
          <p:cNvPr id="6" name="عنصر نائب للمحتوى 5"/>
          <p:cNvSpPr>
            <a:spLocks noGrp="1"/>
          </p:cNvSpPr>
          <p:nvPr>
            <p:ph idx="1"/>
          </p:nvPr>
        </p:nvSpPr>
        <p:spPr>
          <a:xfrm>
            <a:off x="428596" y="1071546"/>
            <a:ext cx="7467600" cy="4525963"/>
          </a:xfrm>
        </p:spPr>
        <p:txBody>
          <a:bodyPr>
            <a:normAutofit fontScale="92500"/>
          </a:bodyPr>
          <a:lstStyle/>
          <a:p>
            <a:pPr algn="just" rtl="0"/>
            <a:r>
              <a:rPr lang="en-US" dirty="0" smtClean="0"/>
              <a:t>In patients without </a:t>
            </a:r>
            <a:r>
              <a:rPr lang="en-US" dirty="0" err="1" smtClean="0"/>
              <a:t>valvular</a:t>
            </a:r>
            <a:r>
              <a:rPr lang="en-US" dirty="0" smtClean="0"/>
              <a:t> disease, the primary abnormality is impairment of ventricular function leading to a fall in cardiac output. </a:t>
            </a:r>
          </a:p>
          <a:p>
            <a:pPr algn="just" rtl="0"/>
            <a:r>
              <a:rPr lang="en-US" dirty="0" smtClean="0"/>
              <a:t>This activates counter-regulatory </a:t>
            </a:r>
            <a:r>
              <a:rPr lang="en-US" dirty="0" err="1" smtClean="0"/>
              <a:t>neurohumoral</a:t>
            </a:r>
            <a:r>
              <a:rPr lang="en-US" dirty="0" smtClean="0"/>
              <a:t> mechanisms that in normal physiological circumstances would support cardiac function, but in the setting of impaired ventricular function can lead to a deleterious increase in both </a:t>
            </a:r>
            <a:r>
              <a:rPr lang="en-US" dirty="0" err="1" smtClean="0"/>
              <a:t>afterload</a:t>
            </a:r>
            <a:r>
              <a:rPr lang="en-US" dirty="0" smtClean="0"/>
              <a:t> and preload. </a:t>
            </a:r>
          </a:p>
          <a:p>
            <a:pPr algn="just" rtl="0"/>
            <a:endParaRPr lang="ar-IQ"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 When this is associated with severe symptomatic heart failure, cardiac </a:t>
            </a:r>
            <a:r>
              <a:rPr lang="en-US" dirty="0" err="1" smtClean="0"/>
              <a:t>resynchronisation</a:t>
            </a:r>
            <a:r>
              <a:rPr lang="en-US" dirty="0" smtClean="0"/>
              <a:t> therapy should be considered. </a:t>
            </a:r>
          </a:p>
          <a:p>
            <a:pPr algn="just" rtl="0"/>
            <a:r>
              <a:rPr lang="en-US" dirty="0" smtClean="0"/>
              <a:t>Here, both the LV and RV are paced simultaneously  in an attempt to generate a more coordinated left ventricular contraction and improve cardiac output.</a:t>
            </a:r>
          </a:p>
          <a:p>
            <a:pPr algn="just" rtl="0"/>
            <a:endParaRPr lang="ar-IQ"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1" cy="6858000"/>
          </a:xfrm>
          <a:prstGeom prst="rect">
            <a:avLst/>
          </a:prstGeom>
          <a:noFill/>
          <a:ln w="9525">
            <a:noFill/>
            <a:miter lim="800000"/>
            <a:headEnd/>
            <a:tailEnd/>
          </a:ln>
          <a:effec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Coronary </a:t>
            </a:r>
            <a:r>
              <a:rPr lang="en-US" dirty="0" err="1" smtClean="0">
                <a:solidFill>
                  <a:srgbClr val="FF0000"/>
                </a:solidFill>
              </a:rPr>
              <a:t>revascularisation</a:t>
            </a:r>
            <a:r>
              <a:rPr lang="en-US" dirty="0" smtClean="0">
                <a:solidFill>
                  <a:srgbClr val="FF0000"/>
                </a:solidFill>
              </a:rPr>
              <a:t>:</a:t>
            </a:r>
            <a:endParaRPr lang="ar-IQ" dirty="0">
              <a:solidFill>
                <a:srgbClr val="FF0000"/>
              </a:solidFill>
            </a:endParaRPr>
          </a:p>
        </p:txBody>
      </p:sp>
      <p:sp>
        <p:nvSpPr>
          <p:cNvPr id="3" name="عنصر نائب للمحتوى 2"/>
          <p:cNvSpPr>
            <a:spLocks noGrp="1"/>
          </p:cNvSpPr>
          <p:nvPr>
            <p:ph idx="1"/>
          </p:nvPr>
        </p:nvSpPr>
        <p:spPr>
          <a:xfrm>
            <a:off x="500034" y="1214422"/>
            <a:ext cx="7467600" cy="4525963"/>
          </a:xfrm>
        </p:spPr>
        <p:txBody>
          <a:bodyPr>
            <a:normAutofit lnSpcReduction="10000"/>
          </a:bodyPr>
          <a:lstStyle/>
          <a:p>
            <a:pPr algn="just" rtl="0"/>
            <a:r>
              <a:rPr lang="en-US" dirty="0" smtClean="0"/>
              <a:t>Coronary artery bypass surgery or </a:t>
            </a:r>
            <a:r>
              <a:rPr lang="en-US" dirty="0" err="1" smtClean="0"/>
              <a:t>percutaneous</a:t>
            </a:r>
            <a:r>
              <a:rPr lang="en-US" dirty="0" smtClean="0"/>
              <a:t> coronary intervention may improve function in areas of the myocardium that are ‘hibernating’ because of inadequate blood supply, and can be used to treat carefully selected patients with heart failure and coronary artery disease. If necessary, ‘hibernating’ myocardium can be identified by stress echocardiography and </a:t>
            </a:r>
            <a:r>
              <a:rPr lang="en-US" dirty="0" err="1" smtClean="0"/>
              <a:t>specialised</a:t>
            </a:r>
            <a:r>
              <a:rPr lang="en-US" dirty="0" smtClean="0"/>
              <a:t> nuclear or MR imaging.</a:t>
            </a:r>
          </a:p>
          <a:p>
            <a:pPr algn="just" rtl="0"/>
            <a:endParaRPr lang="ar-IQ"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Heart transplantation:</a:t>
            </a:r>
            <a:endParaRPr lang="ar-IQ" dirty="0">
              <a:solidFill>
                <a:srgbClr val="FF0000"/>
              </a:solidFill>
            </a:endParaRPr>
          </a:p>
        </p:txBody>
      </p:sp>
      <p:sp>
        <p:nvSpPr>
          <p:cNvPr id="3" name="عنصر نائب للمحتوى 2"/>
          <p:cNvSpPr>
            <a:spLocks noGrp="1"/>
          </p:cNvSpPr>
          <p:nvPr>
            <p:ph idx="1"/>
          </p:nvPr>
        </p:nvSpPr>
        <p:spPr/>
        <p:txBody>
          <a:bodyPr/>
          <a:lstStyle/>
          <a:p>
            <a:pPr algn="just" rtl="0"/>
            <a:r>
              <a:rPr lang="en-US" dirty="0" smtClean="0"/>
              <a:t>Cardiac transplantation is an established and successful form of treatment for patients with intractable heart failure. </a:t>
            </a:r>
          </a:p>
          <a:p>
            <a:pPr algn="just" rtl="0"/>
            <a:r>
              <a:rPr lang="en-US" dirty="0" smtClean="0"/>
              <a:t>Coronary artery disease and dilated cardiomyopathy are the most common indications. </a:t>
            </a:r>
          </a:p>
          <a:p>
            <a:pPr algn="just" rtl="0"/>
            <a:endParaRPr lang="ar-IQ"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368280"/>
          </a:xfrm>
        </p:spPr>
        <p:txBody>
          <a:bodyPr>
            <a:normAutofit fontScale="90000"/>
          </a:bodyPr>
          <a:lstStyle/>
          <a:p>
            <a:endParaRPr lang="ar-IQ" dirty="0"/>
          </a:p>
        </p:txBody>
      </p:sp>
      <p:sp>
        <p:nvSpPr>
          <p:cNvPr id="3" name="عنصر نائب للمحتوى 2"/>
          <p:cNvSpPr>
            <a:spLocks noGrp="1"/>
          </p:cNvSpPr>
          <p:nvPr>
            <p:ph idx="1"/>
          </p:nvPr>
        </p:nvSpPr>
        <p:spPr>
          <a:xfrm>
            <a:off x="428596" y="714356"/>
            <a:ext cx="7467600" cy="4525963"/>
          </a:xfrm>
        </p:spPr>
        <p:txBody>
          <a:bodyPr>
            <a:normAutofit/>
          </a:bodyPr>
          <a:lstStyle/>
          <a:p>
            <a:pPr algn="just" rtl="0"/>
            <a:r>
              <a:rPr lang="en-US" dirty="0" smtClean="0"/>
              <a:t> The introduction of </a:t>
            </a:r>
            <a:r>
              <a:rPr lang="en-US" dirty="0" err="1" smtClean="0"/>
              <a:t>ciclosporin</a:t>
            </a:r>
            <a:r>
              <a:rPr lang="en-US" dirty="0" smtClean="0"/>
              <a:t> for </a:t>
            </a:r>
            <a:r>
              <a:rPr lang="en-US" dirty="0" err="1" smtClean="0"/>
              <a:t>immunosuppression</a:t>
            </a:r>
            <a:r>
              <a:rPr lang="en-US" dirty="0" smtClean="0"/>
              <a:t> has improved survival, which is around 80% at 1 year. </a:t>
            </a:r>
          </a:p>
          <a:p>
            <a:pPr algn="just" rtl="0"/>
            <a:r>
              <a:rPr lang="en-US" dirty="0" smtClean="0"/>
              <a:t>The use of transplantation is limited by the efficacy of modern drug and device therapies, as well as the availability of donor hearts, so it is generally reserved for young patients with severe symptoms despite optimal therapy.</a:t>
            </a:r>
          </a:p>
          <a:p>
            <a:pPr algn="just" rtl="0"/>
            <a:endParaRPr lang="ar-IQ"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296842"/>
          </a:xfrm>
        </p:spPr>
        <p:txBody>
          <a:bodyPr>
            <a:normAutofit fontScale="90000"/>
          </a:bodyPr>
          <a:lstStyle/>
          <a:p>
            <a:endParaRPr lang="ar-IQ" dirty="0"/>
          </a:p>
        </p:txBody>
      </p:sp>
      <p:sp>
        <p:nvSpPr>
          <p:cNvPr id="3" name="عنصر نائب للمحتوى 2"/>
          <p:cNvSpPr>
            <a:spLocks noGrp="1"/>
          </p:cNvSpPr>
          <p:nvPr>
            <p:ph idx="1"/>
          </p:nvPr>
        </p:nvSpPr>
        <p:spPr>
          <a:xfrm>
            <a:off x="428596" y="714356"/>
            <a:ext cx="7467600" cy="4525963"/>
          </a:xfrm>
        </p:spPr>
        <p:txBody>
          <a:bodyPr>
            <a:normAutofit/>
          </a:bodyPr>
          <a:lstStyle/>
          <a:p>
            <a:pPr algn="just" rtl="0"/>
            <a:r>
              <a:rPr lang="en-US" dirty="0" smtClean="0"/>
              <a:t>Conventional heart transplantation is contraindicated in patients with pulmonary vascular disease due to long-standing left heart failure, complex congenital heart disease (e.g. </a:t>
            </a:r>
            <a:r>
              <a:rPr lang="en-US" dirty="0" err="1" smtClean="0"/>
              <a:t>Eisenmenger’s</a:t>
            </a:r>
            <a:r>
              <a:rPr lang="en-US" dirty="0" smtClean="0"/>
              <a:t> syndrome) or primary pulmonary hypertension because the RV of the donor heart may fail in the face of high pulmonary vascular resistance. </a:t>
            </a:r>
          </a:p>
          <a:p>
            <a:pPr algn="just" rtl="0"/>
            <a:endParaRPr lang="ar-IQ"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However, heart-lung transplantation can be successful in patients with </a:t>
            </a:r>
            <a:r>
              <a:rPr lang="en-US" dirty="0" err="1" smtClean="0"/>
              <a:t>Eisenmenger’s</a:t>
            </a:r>
            <a:r>
              <a:rPr lang="en-US" dirty="0" smtClean="0"/>
              <a:t> syndrome. </a:t>
            </a:r>
          </a:p>
          <a:p>
            <a:pPr algn="just" rtl="0"/>
            <a:r>
              <a:rPr lang="en-US" dirty="0" smtClean="0"/>
              <a:t>Lung transplantation has been used for primary pulmonary hypertension.</a:t>
            </a:r>
          </a:p>
          <a:p>
            <a:pPr algn="just" rtl="0">
              <a:buNone/>
            </a:pPr>
            <a:endParaRPr lang="ar-IQ"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7467600" cy="225404"/>
          </a:xfrm>
        </p:spPr>
        <p:txBody>
          <a:bodyPr>
            <a:normAutofit fontScale="90000"/>
          </a:bodyPr>
          <a:lstStyle/>
          <a:p>
            <a:endParaRPr lang="ar-IQ" dirty="0"/>
          </a:p>
        </p:txBody>
      </p:sp>
      <p:sp>
        <p:nvSpPr>
          <p:cNvPr id="3" name="عنصر نائب للمحتوى 2"/>
          <p:cNvSpPr>
            <a:spLocks noGrp="1"/>
          </p:cNvSpPr>
          <p:nvPr>
            <p:ph idx="1"/>
          </p:nvPr>
        </p:nvSpPr>
        <p:spPr>
          <a:xfrm>
            <a:off x="428596" y="428604"/>
            <a:ext cx="7467600" cy="4525963"/>
          </a:xfrm>
        </p:spPr>
        <p:txBody>
          <a:bodyPr>
            <a:normAutofit fontScale="92500" lnSpcReduction="10000"/>
          </a:bodyPr>
          <a:lstStyle/>
          <a:p>
            <a:pPr algn="just" rtl="0"/>
            <a:r>
              <a:rPr lang="en-US" dirty="0" smtClean="0"/>
              <a:t>Although cardiac transplantation usually produces a dramatic improvement in the recipient’s quality of life, serious complications may occur:</a:t>
            </a:r>
          </a:p>
          <a:p>
            <a:pPr algn="just" rtl="0">
              <a:buNone/>
            </a:pPr>
            <a:r>
              <a:rPr lang="en-US" dirty="0" smtClean="0">
                <a:solidFill>
                  <a:srgbClr val="FF0000"/>
                </a:solidFill>
              </a:rPr>
              <a:t>    -Rejection: </a:t>
            </a:r>
            <a:r>
              <a:rPr lang="en-US" dirty="0" smtClean="0"/>
              <a:t>In spite of routine therapy with </a:t>
            </a:r>
            <a:r>
              <a:rPr lang="en-US" dirty="0" err="1" smtClean="0"/>
              <a:t>ciclosporin</a:t>
            </a:r>
            <a:r>
              <a:rPr lang="en-US" dirty="0" smtClean="0"/>
              <a:t> A, </a:t>
            </a:r>
            <a:r>
              <a:rPr lang="en-US" dirty="0" err="1" smtClean="0"/>
              <a:t>azathioprine</a:t>
            </a:r>
            <a:r>
              <a:rPr lang="en-US" dirty="0" smtClean="0"/>
              <a:t> and corticosteroids, episodes of rejection are common and may present with heart failure, arrhythmias or subtle ECG changes; cardiac biopsy is often used to confirm the diagnosis before starting treatment with high-dose corticosteroids.</a:t>
            </a:r>
          </a:p>
          <a:p>
            <a:pPr algn="just" rtl="0">
              <a:buNone/>
            </a:pPr>
            <a:endParaRPr lang="en-US" dirty="0"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582594"/>
          </a:xfrm>
        </p:spPr>
        <p:txBody>
          <a:bodyPr>
            <a:normAutofit fontScale="90000"/>
          </a:bodyPr>
          <a:lstStyle/>
          <a:p>
            <a:endParaRPr lang="ar-IQ" dirty="0"/>
          </a:p>
        </p:txBody>
      </p:sp>
      <p:sp>
        <p:nvSpPr>
          <p:cNvPr id="3" name="عنصر نائب للمحتوى 2"/>
          <p:cNvSpPr>
            <a:spLocks noGrp="1"/>
          </p:cNvSpPr>
          <p:nvPr>
            <p:ph idx="1"/>
          </p:nvPr>
        </p:nvSpPr>
        <p:spPr>
          <a:xfrm>
            <a:off x="428596" y="1000108"/>
            <a:ext cx="7467600" cy="4525963"/>
          </a:xfrm>
        </p:spPr>
        <p:txBody>
          <a:bodyPr>
            <a:normAutofit/>
          </a:bodyPr>
          <a:lstStyle/>
          <a:p>
            <a:pPr algn="just" rtl="0">
              <a:buNone/>
            </a:pPr>
            <a:r>
              <a:rPr lang="en-US" dirty="0" smtClean="0"/>
              <a:t>    </a:t>
            </a:r>
            <a:r>
              <a:rPr lang="en-US" dirty="0" smtClean="0">
                <a:solidFill>
                  <a:srgbClr val="FF0000"/>
                </a:solidFill>
              </a:rPr>
              <a:t>-Accelerated atherosclerosis: </a:t>
            </a:r>
            <a:r>
              <a:rPr lang="en-US" dirty="0" smtClean="0"/>
              <a:t>Recurrent heart failure is often due to progressive atherosclerosis in the coronary arteries of the donor heart. This is not confined to patients who were transplanted for coronary artery disease and is probably a manifestation of chronic rejection. Angina is rare because the heart has been </a:t>
            </a:r>
            <a:r>
              <a:rPr lang="en-US" dirty="0" err="1" smtClean="0"/>
              <a:t>denervated</a:t>
            </a:r>
            <a:r>
              <a:rPr lang="en-US" dirty="0" smtClean="0"/>
              <a:t>.</a:t>
            </a:r>
          </a:p>
          <a:p>
            <a:pPr algn="just" rtl="0"/>
            <a:endParaRPr lang="ar-IQ"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buNone/>
            </a:pPr>
            <a:r>
              <a:rPr lang="en-US" dirty="0" smtClean="0"/>
              <a:t>    </a:t>
            </a:r>
            <a:r>
              <a:rPr lang="en-US" dirty="0" smtClean="0">
                <a:solidFill>
                  <a:srgbClr val="FF0000"/>
                </a:solidFill>
              </a:rPr>
              <a:t>-Infection: </a:t>
            </a:r>
            <a:r>
              <a:rPr lang="en-US" dirty="0" smtClean="0"/>
              <a:t>Opportunistic infection with organisms such as cytomegalovirus or </a:t>
            </a:r>
            <a:r>
              <a:rPr lang="en-US" dirty="0" err="1" smtClean="0"/>
              <a:t>Aspergillus</a:t>
            </a:r>
            <a:r>
              <a:rPr lang="en-US" dirty="0" smtClean="0"/>
              <a:t> remains a major cause of death in transplant recipients.</a:t>
            </a:r>
            <a:endParaRPr lang="ar-IQ" dirty="0"/>
          </a:p>
        </p:txBody>
      </p:sp>
    </p:spTree>
  </p:cSld>
  <p:clrMapOvr>
    <a:masterClrMapping/>
  </p:clrMapOvr>
</p:sld>
</file>

<file path=ppt/theme/theme1.xml><?xml version="1.0" encoding="utf-8"?>
<a:theme xmlns:a="http://schemas.openxmlformats.org/drawingml/2006/main" name="تقنية">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أصل">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217</TotalTime>
  <Words>4116</Words>
  <Application>Microsoft Office PowerPoint</Application>
  <PresentationFormat>عرض على الشاشة (3:4)‏</PresentationFormat>
  <Paragraphs>182</Paragraphs>
  <Slides>103</Slides>
  <Notes>0</Notes>
  <HiddenSlides>0</HiddenSlides>
  <MMClips>0</MMClips>
  <ScaleCrop>false</ScaleCrop>
  <HeadingPairs>
    <vt:vector size="4" baseType="variant">
      <vt:variant>
        <vt:lpstr>نسق</vt:lpstr>
      </vt:variant>
      <vt:variant>
        <vt:i4>1</vt:i4>
      </vt:variant>
      <vt:variant>
        <vt:lpstr>عناوين الشرائح</vt:lpstr>
      </vt:variant>
      <vt:variant>
        <vt:i4>103</vt:i4>
      </vt:variant>
    </vt:vector>
  </HeadingPairs>
  <TitlesOfParts>
    <vt:vector size="104" baseType="lpstr">
      <vt:lpstr>تقنية</vt:lpstr>
      <vt:lpstr>HEART FAILURE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:Pathophysiology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Types of heart failure:</vt:lpstr>
      <vt:lpstr>عرض تقديمي في PowerPoint</vt:lpstr>
      <vt:lpstr>عرض تقديمي في PowerPoint</vt:lpstr>
      <vt:lpstr>عرض تقديمي في PowerPoint</vt:lpstr>
      <vt:lpstr>-Diastolic and systolic dysfunction:</vt:lpstr>
      <vt:lpstr>-High-output failure:</vt:lpstr>
      <vt:lpstr>-Acute and chronic heart failure:</vt:lpstr>
      <vt:lpstr>عرض تقديمي في PowerPoint</vt:lpstr>
      <vt:lpstr>عرض تقديمي في PowerPoint</vt:lpstr>
      <vt:lpstr>عرض تقديمي في PowerPoint</vt:lpstr>
      <vt:lpstr>Clinical assessment:</vt:lpstr>
      <vt:lpstr>عرض تقديمي في PowerPoint</vt:lpstr>
      <vt:lpstr>عرض تقديمي في PowerPoint</vt:lpstr>
      <vt:lpstr>عرض تقديمي في PowerPoint</vt:lpstr>
      <vt:lpstr>عرض تقديمي في PowerPoint</vt:lpstr>
      <vt:lpstr>عرض تقديمي في PowerPoint</vt:lpstr>
      <vt:lpstr>Chronic heart failure: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Complications: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Investigations:</vt:lpstr>
      <vt:lpstr>عرض تقديمي في PowerPoint</vt:lpstr>
      <vt:lpstr>عرض تقديمي في PowerPoint</vt:lpstr>
      <vt:lpstr>Chest X-ray</vt:lpstr>
      <vt:lpstr>عرض تقديمي في PowerPoint</vt:lpstr>
      <vt:lpstr>عرض تقديمي في PowerPoint</vt:lpstr>
      <vt:lpstr>Management of acute pulmonary  :oedema</vt:lpstr>
      <vt:lpstr>عرض تقديمي في PowerPoint</vt:lpstr>
      <vt:lpstr>عرض تقديمي في PowerPoint</vt:lpstr>
      <vt:lpstr>عرض تقديمي في PowerPoint</vt:lpstr>
      <vt:lpstr>Management of chronic :heart failure</vt:lpstr>
      <vt:lpstr>عرض تقديمي في PowerPoint</vt:lpstr>
      <vt:lpstr>Drug therapy:</vt:lpstr>
      <vt:lpstr>عرض تقديمي في PowerPoint</vt:lpstr>
      <vt:lpstr>Diuretic therapy: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Vasodilator therapy:</vt:lpstr>
      <vt:lpstr>Angiotensin-converting enzyme (ACE) inhibition  therapy: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Angiotensin receptor blocker (ARB) therapy:</vt:lpstr>
      <vt:lpstr>عرض تقديمي في PowerPoint</vt:lpstr>
      <vt:lpstr>عرض تقديمي في PowerPoint</vt:lpstr>
      <vt:lpstr>Beta-adrenoceptor blocker therapy:</vt:lpstr>
      <vt:lpstr>عرض تقديمي في PowerPoint</vt:lpstr>
      <vt:lpstr>عرض تقديمي في PowerPoint</vt:lpstr>
      <vt:lpstr>Digoxin:</vt:lpstr>
      <vt:lpstr>Amiodarone:</vt:lpstr>
      <vt:lpstr>Implantable cardiac defibrillators :and resynchronisation therapy</vt:lpstr>
      <vt:lpstr>عرض تقديمي في PowerPoint</vt:lpstr>
      <vt:lpstr>عرض تقديمي في PowerPoint</vt:lpstr>
      <vt:lpstr>عرض تقديمي في PowerPoint</vt:lpstr>
      <vt:lpstr>Coronary revascularisation:</vt:lpstr>
      <vt:lpstr>Heart transplantation: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Ventricular assist devices:</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FAILURE</dc:title>
  <dc:creator>hasna</dc:creator>
  <cp:lastModifiedBy>DR.Ahmed Saker 2o1O</cp:lastModifiedBy>
  <cp:revision>35</cp:revision>
  <dcterms:created xsi:type="dcterms:W3CDTF">2015-08-19T10:41:44Z</dcterms:created>
  <dcterms:modified xsi:type="dcterms:W3CDTF">2019-11-18T18:26:07Z</dcterms:modified>
</cp:coreProperties>
</file>